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74" r:id="rId5"/>
    <p:sldId id="273" r:id="rId6"/>
    <p:sldId id="263" r:id="rId7"/>
    <p:sldId id="259" r:id="rId8"/>
    <p:sldId id="275" r:id="rId9"/>
    <p:sldId id="277" r:id="rId10"/>
    <p:sldId id="280" r:id="rId11"/>
    <p:sldId id="276" r:id="rId12"/>
    <p:sldId id="283" r:id="rId13"/>
    <p:sldId id="278" r:id="rId14"/>
    <p:sldId id="279" r:id="rId15"/>
    <p:sldId id="271" r:id="rId16"/>
    <p:sldId id="261" r:id="rId17"/>
    <p:sldId id="281" r:id="rId18"/>
    <p:sldId id="282" r:id="rId19"/>
    <p:sldId id="264" r:id="rId20"/>
    <p:sldId id="265" r:id="rId21"/>
    <p:sldId id="266" r:id="rId22"/>
    <p:sldId id="267" r:id="rId23"/>
    <p:sldId id="268" r:id="rId24"/>
    <p:sldId id="269" r:id="rId25"/>
    <p:sldId id="270" r:id="rId26"/>
    <p:sldId id="272"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1"/>
    <p:restoredTop sz="64599"/>
  </p:normalViewPr>
  <p:slideViewPr>
    <p:cSldViewPr snapToGrid="0" snapToObjects="1">
      <p:cViewPr varScale="1">
        <p:scale>
          <a:sx n="65" d="100"/>
          <a:sy n="65" d="100"/>
        </p:scale>
        <p:origin x="856" y="24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Design_thinking"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Minimum_viable_product" TargetMode="External"/><Relationship Id="rId5" Type="http://schemas.openxmlformats.org/officeDocument/2006/relationships/hyperlink" Target="https://en.wikipedia.org/wiki/Agile_software_development" TargetMode="External"/><Relationship Id="rId4" Type="http://schemas.openxmlformats.org/officeDocument/2006/relationships/hyperlink" Target="https://en.wikipedia.org/wiki/Lean_startup"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Design_thinking"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Minimum_viable_product" TargetMode="External"/><Relationship Id="rId5" Type="http://schemas.openxmlformats.org/officeDocument/2006/relationships/hyperlink" Target="https://en.wikipedia.org/wiki/Agile_software_development" TargetMode="External"/><Relationship Id="rId4" Type="http://schemas.openxmlformats.org/officeDocument/2006/relationships/hyperlink" Target="https://en.wikipedia.org/wiki/Lean_startu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159947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Agile all the way:</a:t>
            </a:r>
          </a:p>
          <a:p>
            <a:endParaRPr lang="en-NL" dirty="0"/>
          </a:p>
          <a:p>
            <a:r>
              <a:rPr lang="en-NL" dirty="0"/>
              <a:t>If have always worked in an agile way. Even I was still studying in university I already did a project where every week I would meet up with a manager at a market research company to show what I made. At an American telecom company I would go around the building to disucuss ideas they had, implement and demo them and it felt empowering. </a:t>
            </a:r>
          </a:p>
          <a:p>
            <a:endParaRPr lang="en-NL" dirty="0"/>
          </a:p>
          <a:p>
            <a:r>
              <a:rPr lang="en-NL" dirty="0"/>
              <a:t>Build learning into the solution: </a:t>
            </a:r>
          </a:p>
          <a:p>
            <a:endParaRPr lang="en-NL" dirty="0"/>
          </a:p>
          <a:p>
            <a:r>
              <a:rPr lang="en-NL" dirty="0"/>
              <a:t>if someone visits the website, but leaves after only a few clicks I would like to know why</a:t>
            </a:r>
          </a:p>
          <a:p>
            <a:r>
              <a:rPr lang="en-NL" dirty="0"/>
              <a:t>If a team does not create a profile </a:t>
            </a:r>
            <a:r>
              <a:rPr lang="en-GB" dirty="0"/>
              <a:t>I</a:t>
            </a:r>
            <a:r>
              <a:rPr lang="en-NL" dirty="0"/>
              <a:t> would like to know why</a:t>
            </a:r>
          </a:p>
          <a:p>
            <a:r>
              <a:rPr lang="en-GB" dirty="0"/>
              <a:t>I</a:t>
            </a:r>
            <a:r>
              <a:rPr lang="en-NL" dirty="0"/>
              <a:t>f someone leaves ING (a person disappears from the team in the product) I want to be informed and I want to him / her</a:t>
            </a:r>
          </a:p>
          <a:p>
            <a:r>
              <a:rPr lang="en-NL" dirty="0"/>
              <a:t>Etc.</a:t>
            </a:r>
          </a:p>
        </p:txBody>
      </p:sp>
    </p:spTree>
    <p:extLst>
      <p:ext uri="{BB962C8B-B14F-4D97-AF65-F5344CB8AC3E}">
        <p14:creationId xmlns:p14="http://schemas.microsoft.com/office/powerpoint/2010/main" val="184813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As a freelance software developer for the past 15 years I </a:t>
            </a:r>
            <a:r>
              <a:rPr lang="en-NL"/>
              <a:t>have heard many </a:t>
            </a:r>
            <a:r>
              <a:rPr lang="en-NL" dirty="0"/>
              <a:t>managers complain how hard it is to find skilled IT people. Strangely enough I have seen many skilled IT people at those very same companies who were unhappy and unproductive.</a:t>
            </a:r>
          </a:p>
          <a:p>
            <a:endParaRPr lang="en-NL" dirty="0"/>
          </a:p>
          <a:p>
            <a:r>
              <a:rPr lang="en-NL" strike="sngStrike" dirty="0"/>
              <a:t>IT staff has one of the highest turnover rates in the industry at around 12%. A large Dutch bank like ING group has around 8000 IT people. If we estimate the replacement cost of a single person somewhat conservatively at 25000 per person, that means the yearly turnover cost of IT staff alone is close to 25 million euros. Due to COVID turnover has been relatively low last year, but it is likely to rise significantly once COVID is behind us.        </a:t>
            </a:r>
          </a:p>
          <a:p>
            <a:endParaRPr lang="en-NL" sz="2400" i="1" dirty="0"/>
          </a:p>
          <a:p>
            <a:r>
              <a:rPr lang="nl-NL" sz="2400" i="1" dirty="0"/>
              <a:t>My company - </a:t>
            </a:r>
            <a:r>
              <a:rPr lang="nl-NL" sz="2400" i="1" dirty="0" err="1"/>
              <a:t>TechDiamonds</a:t>
            </a:r>
            <a:r>
              <a:rPr lang="nl-NL" sz="2400" i="1" dirty="0"/>
              <a:t> –</a:t>
            </a:r>
          </a:p>
          <a:p>
            <a:r>
              <a:rPr lang="nl-NL" sz="2400" i="1" dirty="0" err="1"/>
              <a:t>Develops</a:t>
            </a:r>
            <a:r>
              <a:rPr lang="nl-NL" sz="2400" i="1" dirty="0"/>
              <a:t> software</a:t>
            </a:r>
          </a:p>
          <a:p>
            <a:r>
              <a:rPr lang="nl-NL" sz="2400" i="1" dirty="0" err="1"/>
              <a:t>That</a:t>
            </a:r>
            <a:r>
              <a:rPr lang="nl-NL" sz="2400" i="1" dirty="0"/>
              <a:t> </a:t>
            </a:r>
            <a:r>
              <a:rPr lang="nl-NL" sz="2400" i="1" dirty="0" err="1"/>
              <a:t>helps</a:t>
            </a:r>
            <a:r>
              <a:rPr lang="nl-NL" sz="2400" i="1" dirty="0"/>
              <a:t> large companies </a:t>
            </a:r>
            <a:r>
              <a:rPr lang="nl-NL" sz="2400" i="1" dirty="0" err="1"/>
              <a:t>hold</a:t>
            </a:r>
            <a:r>
              <a:rPr lang="nl-NL" sz="2400" i="1" dirty="0"/>
              <a:t> on </a:t>
            </a:r>
            <a:r>
              <a:rPr lang="nl-NL" sz="2400" i="1" dirty="0" err="1"/>
              <a:t>to</a:t>
            </a:r>
            <a:r>
              <a:rPr lang="nl-NL" sz="2400" i="1" dirty="0"/>
              <a:t> </a:t>
            </a:r>
            <a:r>
              <a:rPr lang="nl-NL" sz="2400" i="1" dirty="0" err="1"/>
              <a:t>their</a:t>
            </a:r>
            <a:r>
              <a:rPr lang="nl-NL" sz="2400" i="1" dirty="0"/>
              <a:t> most </a:t>
            </a:r>
            <a:r>
              <a:rPr lang="nl-NL" sz="2400" i="1" dirty="0" err="1"/>
              <a:t>valuable</a:t>
            </a:r>
            <a:r>
              <a:rPr lang="nl-NL" sz="2400" i="1" dirty="0"/>
              <a:t> IT </a:t>
            </a:r>
            <a:r>
              <a:rPr lang="nl-NL" sz="2400" i="1" dirty="0" err="1"/>
              <a:t>people</a:t>
            </a:r>
            <a:br>
              <a:rPr lang="nl-NL" sz="2400" i="1" dirty="0"/>
            </a:br>
            <a:r>
              <a:rPr lang="nl-NL" sz="2400" i="1" dirty="0" err="1"/>
              <a:t>By</a:t>
            </a:r>
            <a:r>
              <a:rPr lang="nl-NL" sz="2400" i="1" dirty="0"/>
              <a:t> </a:t>
            </a:r>
            <a:r>
              <a:rPr lang="nl-NL" sz="2400" i="1" dirty="0" err="1"/>
              <a:t>letting</a:t>
            </a:r>
            <a:r>
              <a:rPr lang="nl-NL" sz="2400" i="1" dirty="0"/>
              <a:t> </a:t>
            </a:r>
            <a:r>
              <a:rPr lang="nl-NL" sz="2400" i="1" dirty="0" err="1"/>
              <a:t>them</a:t>
            </a:r>
            <a:r>
              <a:rPr lang="nl-NL" sz="2400" i="1" dirty="0"/>
              <a:t> move </a:t>
            </a:r>
            <a:r>
              <a:rPr lang="nl-NL" sz="2400" i="1" dirty="0" err="1"/>
              <a:t>to</a:t>
            </a:r>
            <a:r>
              <a:rPr lang="nl-NL" sz="2400" i="1" dirty="0"/>
              <a:t> </a:t>
            </a:r>
            <a:r>
              <a:rPr lang="nl-NL" sz="2400" i="1" dirty="0" err="1"/>
              <a:t>the</a:t>
            </a:r>
            <a:r>
              <a:rPr lang="nl-NL" sz="2400" i="1" dirty="0"/>
              <a:t> team </a:t>
            </a:r>
            <a:r>
              <a:rPr lang="nl-NL" sz="2400" i="1" dirty="0" err="1"/>
              <a:t>where</a:t>
            </a:r>
            <a:r>
              <a:rPr lang="nl-NL" sz="2400" i="1" dirty="0"/>
              <a:t> </a:t>
            </a:r>
            <a:r>
              <a:rPr lang="nl-NL" sz="2400" i="1" dirty="0" err="1"/>
              <a:t>they</a:t>
            </a:r>
            <a:r>
              <a:rPr lang="nl-NL" sz="2400" i="1" dirty="0"/>
              <a:t> are </a:t>
            </a:r>
            <a:r>
              <a:rPr lang="nl-NL" sz="2400" i="1" dirty="0" err="1"/>
              <a:t>happiest</a:t>
            </a:r>
            <a:r>
              <a:rPr lang="nl-NL" sz="2400" i="1" dirty="0"/>
              <a:t> </a:t>
            </a:r>
            <a:r>
              <a:rPr lang="nl-NL" sz="2400" i="1" dirty="0" err="1"/>
              <a:t>and</a:t>
            </a:r>
            <a:r>
              <a:rPr lang="nl-NL" sz="2400" i="1" dirty="0"/>
              <a:t> most </a:t>
            </a:r>
            <a:r>
              <a:rPr lang="nl-NL" sz="2400" i="1" dirty="0" err="1"/>
              <a:t>productive</a:t>
            </a:r>
            <a:endParaRPr lang="nl-NL" sz="2400" i="1" dirty="0"/>
          </a:p>
          <a:p>
            <a:endParaRPr lang="nl-NL" sz="2400" i="1" dirty="0"/>
          </a:p>
          <a:p>
            <a:r>
              <a:rPr lang="nl-NL" sz="2400" i="1" dirty="0"/>
              <a:t>At </a:t>
            </a:r>
            <a:r>
              <a:rPr lang="nl-NL" sz="2400" i="1" dirty="0" err="1"/>
              <a:t>the</a:t>
            </a:r>
            <a:r>
              <a:rPr lang="nl-NL" sz="2400" i="1" dirty="0"/>
              <a:t> moment I have </a:t>
            </a:r>
            <a:r>
              <a:rPr lang="nl-NL" sz="2400" i="1" dirty="0" err="1"/>
              <a:t>completed</a:t>
            </a:r>
            <a:r>
              <a:rPr lang="nl-NL" sz="2400" i="1" dirty="0"/>
              <a:t> a basic MVP </a:t>
            </a:r>
            <a:r>
              <a:rPr lang="nl-NL" sz="2400" i="1" dirty="0" err="1"/>
              <a:t>that</a:t>
            </a:r>
            <a:r>
              <a:rPr lang="nl-NL" sz="2400" i="1" dirty="0"/>
              <a:t> </a:t>
            </a:r>
            <a:r>
              <a:rPr lang="nl-NL" sz="2400" i="1" dirty="0" err="1"/>
              <a:t>helps</a:t>
            </a:r>
            <a:r>
              <a:rPr lang="nl-NL" sz="2400" i="1" dirty="0"/>
              <a:t> teams </a:t>
            </a:r>
            <a:r>
              <a:rPr lang="nl-NL" sz="2400" i="1" dirty="0" err="1"/>
              <a:t>advertise</a:t>
            </a:r>
            <a:r>
              <a:rPr lang="nl-NL" sz="2400" i="1" dirty="0"/>
              <a:t> </a:t>
            </a:r>
            <a:r>
              <a:rPr lang="nl-NL" sz="2400" i="1" dirty="0" err="1"/>
              <a:t>themselves</a:t>
            </a:r>
            <a:r>
              <a:rPr lang="nl-NL" sz="2400" i="1" dirty="0"/>
              <a:t>.</a:t>
            </a:r>
          </a:p>
          <a:p>
            <a:endParaRPr lang="nl-NL" sz="2400" i="1" dirty="0"/>
          </a:p>
          <a:p>
            <a:r>
              <a:rPr lang="nl-NL" sz="2400" i="1" dirty="0"/>
              <a:t>I </a:t>
            </a:r>
            <a:r>
              <a:rPr lang="nl-NL" sz="2400" i="1" dirty="0" err="1"/>
              <a:t>am</a:t>
            </a:r>
            <a:r>
              <a:rPr lang="nl-NL" sz="2400" i="1" dirty="0"/>
              <a:t> </a:t>
            </a:r>
            <a:r>
              <a:rPr lang="nl-NL" sz="2400" i="1" dirty="0" err="1"/>
              <a:t>looking</a:t>
            </a:r>
            <a:r>
              <a:rPr lang="nl-NL" sz="2400" i="1" dirty="0"/>
              <a:t> </a:t>
            </a:r>
            <a:r>
              <a:rPr lang="nl-NL" sz="2400" i="1" dirty="0" err="1"/>
              <a:t>for</a:t>
            </a:r>
            <a:r>
              <a:rPr lang="nl-NL" sz="2400" i="1" dirty="0"/>
              <a:t> </a:t>
            </a:r>
            <a:r>
              <a:rPr lang="nl-NL" sz="2400" i="1" dirty="0" err="1"/>
              <a:t>someone</a:t>
            </a:r>
            <a:r>
              <a:rPr lang="nl-NL" sz="2400" i="1" dirty="0"/>
              <a:t> </a:t>
            </a:r>
            <a:r>
              <a:rPr lang="nl-NL" sz="2400" i="1" dirty="0" err="1"/>
              <a:t>who</a:t>
            </a:r>
            <a:r>
              <a:rPr lang="nl-NL" sz="2400" i="1" dirty="0"/>
              <a:t> </a:t>
            </a:r>
            <a:r>
              <a:rPr lang="nl-NL" sz="2400" i="1" dirty="0" err="1"/>
              <a:t>can</a:t>
            </a:r>
            <a:r>
              <a:rPr lang="nl-NL" sz="2400" i="1" dirty="0"/>
              <a:t> </a:t>
            </a:r>
            <a:r>
              <a:rPr lang="nl-NL" sz="2400" i="1" dirty="0" err="1"/>
              <a:t>sell</a:t>
            </a:r>
            <a:r>
              <a:rPr lang="nl-NL" sz="2400" i="1" dirty="0"/>
              <a:t> </a:t>
            </a:r>
            <a:r>
              <a:rPr lang="nl-NL" sz="2400" i="1" dirty="0" err="1"/>
              <a:t>the</a:t>
            </a:r>
            <a:r>
              <a:rPr lang="nl-NL" sz="2400" i="1" dirty="0"/>
              <a:t> </a:t>
            </a:r>
            <a:r>
              <a:rPr lang="nl-NL" sz="2400" i="1" dirty="0" err="1"/>
              <a:t>idea</a:t>
            </a:r>
            <a:r>
              <a:rPr lang="nl-NL" sz="2400" i="1" dirty="0"/>
              <a:t> </a:t>
            </a:r>
            <a:r>
              <a:rPr lang="nl-NL" sz="2400" i="1" dirty="0" err="1"/>
              <a:t>to</a:t>
            </a:r>
            <a:r>
              <a:rPr lang="nl-NL" sz="2400" i="1" dirty="0"/>
              <a:t> large companies, </a:t>
            </a:r>
            <a:r>
              <a:rPr lang="nl-NL" sz="2400" i="1" dirty="0" err="1"/>
              <a:t>so</a:t>
            </a:r>
            <a:r>
              <a:rPr lang="nl-NL" sz="2400" i="1" dirty="0"/>
              <a:t> we </a:t>
            </a:r>
            <a:r>
              <a:rPr lang="nl-NL" sz="2400" i="1" dirty="0" err="1"/>
              <a:t>can</a:t>
            </a:r>
            <a:r>
              <a:rPr lang="nl-NL" sz="2400" i="1" dirty="0"/>
              <a:t> </a:t>
            </a:r>
            <a:r>
              <a:rPr lang="nl-NL" sz="2400" i="1" dirty="0" err="1"/>
              <a:t>improve</a:t>
            </a:r>
            <a:r>
              <a:rPr lang="nl-NL" sz="2400" i="1" dirty="0"/>
              <a:t> </a:t>
            </a:r>
            <a:r>
              <a:rPr lang="nl-NL" sz="2400" i="1" dirty="0" err="1"/>
              <a:t>the</a:t>
            </a:r>
            <a:r>
              <a:rPr lang="nl-NL" sz="2400" i="1" dirty="0"/>
              <a:t> product </a:t>
            </a:r>
            <a:r>
              <a:rPr lang="nl-NL" sz="2400" i="1" dirty="0" err="1"/>
              <a:t>together</a:t>
            </a:r>
            <a:r>
              <a:rPr lang="nl-NL" sz="2400" i="1" dirty="0"/>
              <a:t>. </a:t>
            </a:r>
            <a:r>
              <a:rPr lang="nl-NL" sz="2400" i="1" dirty="0" err="1"/>
              <a:t>Some</a:t>
            </a:r>
            <a:r>
              <a:rPr lang="nl-NL" sz="2400" i="1" dirty="0"/>
              <a:t> help in </a:t>
            </a:r>
            <a:r>
              <a:rPr lang="nl-NL" sz="2400" i="1" dirty="0" err="1"/>
              <a:t>coming</a:t>
            </a:r>
            <a:r>
              <a:rPr lang="nl-NL" sz="2400" i="1" dirty="0"/>
              <a:t> up </a:t>
            </a:r>
            <a:r>
              <a:rPr lang="nl-NL" sz="2400" i="1" dirty="0" err="1"/>
              <a:t>with</a:t>
            </a:r>
            <a:r>
              <a:rPr lang="nl-NL" sz="2400" i="1" dirty="0"/>
              <a:t> a </a:t>
            </a:r>
            <a:r>
              <a:rPr lang="nl-NL" sz="2400" i="1" dirty="0" err="1"/>
              <a:t>viable</a:t>
            </a:r>
            <a:r>
              <a:rPr lang="nl-NL" sz="2400" i="1" dirty="0"/>
              <a:t> business model </a:t>
            </a:r>
            <a:r>
              <a:rPr lang="nl-NL" sz="2400" i="1" dirty="0" err="1"/>
              <a:t>would</a:t>
            </a:r>
            <a:r>
              <a:rPr lang="nl-NL" sz="2400" i="1" dirty="0"/>
              <a:t> </a:t>
            </a:r>
            <a:r>
              <a:rPr lang="nl-NL" sz="2400" i="1" dirty="0" err="1"/>
              <a:t>also</a:t>
            </a:r>
            <a:r>
              <a:rPr lang="nl-NL" sz="2400" i="1" dirty="0"/>
              <a:t> </a:t>
            </a:r>
            <a:r>
              <a:rPr lang="nl-NL" sz="2400" i="1" dirty="0" err="1"/>
              <a:t>be</a:t>
            </a:r>
            <a:r>
              <a:rPr lang="nl-NL" sz="2400" i="1" dirty="0"/>
              <a:t> </a:t>
            </a:r>
            <a:r>
              <a:rPr lang="nl-NL" sz="2400" i="1" dirty="0" err="1"/>
              <a:t>nice</a:t>
            </a:r>
            <a:r>
              <a:rPr lang="nl-NL" sz="2400" i="1" dirty="0"/>
              <a:t>.</a:t>
            </a:r>
          </a:p>
          <a:p>
            <a:endParaRPr lang="nl-NL" sz="2400" i="1" dirty="0"/>
          </a:p>
          <a:p>
            <a:r>
              <a:rPr lang="nl-NL" sz="2400" i="1" dirty="0" err="1"/>
              <a:t>So</a:t>
            </a:r>
            <a:r>
              <a:rPr lang="nl-NL" sz="2400" i="1" dirty="0"/>
              <a:t>, </a:t>
            </a:r>
            <a:r>
              <a:rPr lang="nl-NL" sz="2400" i="1" dirty="0" err="1"/>
              <a:t>who</a:t>
            </a:r>
            <a:r>
              <a:rPr lang="nl-NL" sz="2400" i="1" dirty="0"/>
              <a:t> is ready </a:t>
            </a:r>
            <a:r>
              <a:rPr lang="nl-NL" sz="2400" i="1" dirty="0" err="1"/>
              <a:t>to</a:t>
            </a:r>
            <a:r>
              <a:rPr lang="nl-NL" sz="2400" i="1" dirty="0"/>
              <a:t> fit </a:t>
            </a:r>
            <a:r>
              <a:rPr lang="nl-NL" sz="2400" i="1" dirty="0" err="1"/>
              <a:t>all</a:t>
            </a:r>
            <a:r>
              <a:rPr lang="nl-NL" sz="2400" i="1" dirty="0"/>
              <a:t> </a:t>
            </a:r>
            <a:r>
              <a:rPr lang="nl-NL" sz="2400" i="1" dirty="0" err="1"/>
              <a:t>those</a:t>
            </a:r>
            <a:r>
              <a:rPr lang="nl-NL" sz="2400" i="1" dirty="0"/>
              <a:t> Tech </a:t>
            </a:r>
            <a:r>
              <a:rPr lang="nl-NL" sz="2400" i="1" dirty="0" err="1"/>
              <a:t>Diamonds</a:t>
            </a:r>
            <a:r>
              <a:rPr lang="nl-NL" sz="2400" i="1" dirty="0"/>
              <a:t> </a:t>
            </a:r>
            <a:r>
              <a:rPr lang="nl-NL" sz="2400" i="1" dirty="0" err="1"/>
              <a:t>where</a:t>
            </a:r>
            <a:r>
              <a:rPr lang="nl-NL" sz="2400" i="1" dirty="0"/>
              <a:t> </a:t>
            </a:r>
            <a:r>
              <a:rPr lang="nl-NL" sz="2400" i="1" dirty="0" err="1"/>
              <a:t>they</a:t>
            </a:r>
            <a:r>
              <a:rPr lang="nl-NL" sz="2400" i="1" dirty="0"/>
              <a:t> </a:t>
            </a:r>
            <a:r>
              <a:rPr lang="nl-NL" sz="2400" i="1" dirty="0" err="1"/>
              <a:t>shine</a:t>
            </a:r>
            <a:r>
              <a:rPr lang="nl-NL" sz="2400" i="1" dirty="0"/>
              <a:t> </a:t>
            </a:r>
            <a:r>
              <a:rPr lang="nl-NL" sz="2400" i="1" dirty="0" err="1"/>
              <a:t>brightest</a:t>
            </a:r>
            <a:r>
              <a:rPr lang="nl-NL" sz="2400" i="1" dirty="0"/>
              <a:t>?     </a:t>
            </a:r>
          </a:p>
        </p:txBody>
      </p:sp>
    </p:spTree>
    <p:extLst>
      <p:ext uri="{BB962C8B-B14F-4D97-AF65-F5344CB8AC3E}">
        <p14:creationId xmlns:p14="http://schemas.microsoft.com/office/powerpoint/2010/main" val="1619512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4197524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GB" b="0" dirty="0">
                <a:solidFill>
                  <a:srgbClr val="333333"/>
                </a:solidFill>
                <a:latin typeface="ProximaNova-Regular" panose="02000506030000020004" pitchFamily="2" charset="0"/>
              </a:rPr>
              <a:t>The Society for Human Resource Management (SHRM) estimates the average replacement cost of a salaried employee to be six to nine months’ salary. For an employee earning $60,000 per year, that totals approximately $30,000 to $45,000 in recruiting and training costs. Other studies have estimated this figure to be significantly higher — as much as twice the employee’s annual salary, especially for high-earner or executive level employees.</a:t>
            </a:r>
          </a:p>
          <a:p>
            <a:pPr marL="0" marR="0" lvl="0" indent="0" defTabSz="457200" eaLnBrk="1" fontAlgn="auto" latinLnBrk="0" hangingPunct="1">
              <a:lnSpc>
                <a:spcPct val="117999"/>
              </a:lnSpc>
              <a:spcBef>
                <a:spcPts val="0"/>
              </a:spcBef>
              <a:spcAft>
                <a:spcPts val="0"/>
              </a:spcAft>
              <a:buClrTx/>
              <a:buSzTx/>
              <a:buFontTx/>
              <a:buNone/>
              <a:tabLst/>
              <a:defRPr/>
            </a:pPr>
            <a:endParaRPr lang="en-GB" b="0" dirty="0">
              <a:solidFill>
                <a:srgbClr val="333333"/>
              </a:solidFill>
              <a:latin typeface="ProximaNova-Regular" panose="0200050603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en-GB" b="0" dirty="0">
                <a:solidFill>
                  <a:srgbClr val="333333"/>
                </a:solidFill>
                <a:latin typeface="ProximaNova-Regular" panose="02000506030000020004" pitchFamily="2" charset="0"/>
              </a:rPr>
              <a:t>Source: https://</a:t>
            </a:r>
            <a:r>
              <a:rPr lang="en-GB" b="0" dirty="0" err="1">
                <a:solidFill>
                  <a:srgbClr val="333333"/>
                </a:solidFill>
                <a:latin typeface="ProximaNova-Regular" panose="02000506030000020004" pitchFamily="2" charset="0"/>
              </a:rPr>
              <a:t>mnwi.usi.com</a:t>
            </a:r>
            <a:r>
              <a:rPr lang="en-GB" b="0" dirty="0">
                <a:solidFill>
                  <a:srgbClr val="333333"/>
                </a:solidFill>
                <a:latin typeface="ProximaNova-Regular" panose="02000506030000020004" pitchFamily="2" charset="0"/>
              </a:rPr>
              <a:t>/Resources/Resource-Library/Resource-Library-Article/</a:t>
            </a:r>
            <a:r>
              <a:rPr lang="en-GB" b="0" dirty="0" err="1">
                <a:solidFill>
                  <a:srgbClr val="333333"/>
                </a:solidFill>
                <a:latin typeface="ProximaNova-Regular" panose="02000506030000020004" pitchFamily="2" charset="0"/>
              </a:rPr>
              <a:t>ArtMID</a:t>
            </a:r>
            <a:r>
              <a:rPr lang="en-GB" b="0" dirty="0">
                <a:solidFill>
                  <a:srgbClr val="333333"/>
                </a:solidFill>
                <a:latin typeface="ProximaNova-Regular" panose="02000506030000020004" pitchFamily="2" charset="0"/>
              </a:rPr>
              <a:t>/666/</a:t>
            </a:r>
            <a:r>
              <a:rPr lang="en-GB" b="0" dirty="0" err="1">
                <a:solidFill>
                  <a:srgbClr val="333333"/>
                </a:solidFill>
                <a:latin typeface="ProximaNova-Regular" panose="02000506030000020004" pitchFamily="2" charset="0"/>
              </a:rPr>
              <a:t>ArticleID</a:t>
            </a:r>
            <a:r>
              <a:rPr lang="en-GB" b="0" dirty="0">
                <a:solidFill>
                  <a:srgbClr val="333333"/>
                </a:solidFill>
                <a:latin typeface="ProximaNova-Regular" panose="02000506030000020004" pitchFamily="2" charset="0"/>
              </a:rPr>
              <a:t>/782/Cost-of-employee-turnover#:~:text=The%20Society%20for%20Human%20Resource,in%20recruiting%20and%20training%20costs. </a:t>
            </a:r>
          </a:p>
          <a:p>
            <a:pPr marL="0" marR="0" lvl="0" indent="0" defTabSz="457200" eaLnBrk="1" fontAlgn="auto" latinLnBrk="0" hangingPunct="1">
              <a:lnSpc>
                <a:spcPct val="117999"/>
              </a:lnSpc>
              <a:spcBef>
                <a:spcPts val="0"/>
              </a:spcBef>
              <a:spcAft>
                <a:spcPts val="0"/>
              </a:spcAft>
              <a:buClrTx/>
              <a:buSzTx/>
              <a:buFontTx/>
              <a:buNone/>
              <a:tabLst/>
              <a:defRPr/>
            </a:pPr>
            <a:endParaRPr lang="en-GB" b="0" dirty="0">
              <a:solidFill>
                <a:srgbClr val="333333"/>
              </a:solidFill>
              <a:latin typeface="ProximaNova-Regular" panose="0200050603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en-GB" b="0" dirty="0">
                <a:solidFill>
                  <a:srgbClr val="333333"/>
                </a:solidFill>
                <a:latin typeface="ProximaNova-Regular" panose="02000506030000020004" pitchFamily="2" charset="0"/>
              </a:rPr>
              <a:t>ING IT staff turnover cost estimate:</a:t>
            </a:r>
          </a:p>
          <a:p>
            <a:pPr marL="0" marR="0" lvl="0" indent="0" defTabSz="457200" eaLnBrk="1" fontAlgn="auto" latinLnBrk="0" hangingPunct="1">
              <a:lnSpc>
                <a:spcPct val="117999"/>
              </a:lnSpc>
              <a:spcBef>
                <a:spcPts val="0"/>
              </a:spcBef>
              <a:spcAft>
                <a:spcPts val="0"/>
              </a:spcAft>
              <a:buClrTx/>
              <a:buSzTx/>
              <a:buFontTx/>
              <a:buNone/>
              <a:tabLst/>
              <a:defRPr/>
            </a:pPr>
            <a:endParaRPr lang="en-GB" b="0" dirty="0">
              <a:solidFill>
                <a:srgbClr val="333333"/>
              </a:solidFill>
              <a:latin typeface="ProximaNova-Regular" panose="02000506030000020004" pitchFamily="2" charset="0"/>
            </a:endParaRPr>
          </a:p>
          <a:p>
            <a:pPr marL="0" marR="0" lvl="0" indent="0" defTabSz="457200" eaLnBrk="1" fontAlgn="auto" latinLnBrk="0" hangingPunct="1">
              <a:lnSpc>
                <a:spcPct val="117999"/>
              </a:lnSpc>
              <a:spcBef>
                <a:spcPts val="0"/>
              </a:spcBef>
              <a:spcAft>
                <a:spcPts val="0"/>
              </a:spcAft>
              <a:buClrTx/>
              <a:buSzTx/>
              <a:buFontTx/>
              <a:buNone/>
              <a:tabLst/>
              <a:defRPr/>
            </a:pPr>
            <a:r>
              <a:rPr lang="en-GB" b="0" dirty="0">
                <a:solidFill>
                  <a:srgbClr val="333333"/>
                </a:solidFill>
                <a:latin typeface="ProximaNova-Regular" panose="02000506030000020004" pitchFamily="2" charset="0"/>
              </a:rPr>
              <a:t>12.4 % (turnover % 2019) * 8000 (# IT staff) * 25000 (replacement cost) = </a:t>
            </a:r>
            <a:endParaRPr lang="en-NL" dirty="0"/>
          </a:p>
          <a:p>
            <a:endParaRPr lang="en-NL" dirty="0"/>
          </a:p>
        </p:txBody>
      </p:sp>
    </p:spTree>
    <p:extLst>
      <p:ext uri="{BB962C8B-B14F-4D97-AF65-F5344CB8AC3E}">
        <p14:creationId xmlns:p14="http://schemas.microsoft.com/office/powerpoint/2010/main" val="21502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r>
              <a:rPr lang="en-GB" sz="2400" dirty="0"/>
              <a:t>Instead of trying to recruit new tech talent, try to hold on to your current talent and put them where they are happy, most valuable &amp; less likely to leave for greener pastures.</a:t>
            </a:r>
          </a:p>
          <a:p>
            <a:pPr hangingPunct="1"/>
            <a:endParaRPr lang="en-GB" sz="2400" dirty="0"/>
          </a:p>
          <a:p>
            <a:pPr hangingPunct="1"/>
            <a:r>
              <a:rPr lang="en-GB" sz="2400" b="1" dirty="0"/>
              <a:t>How: </a:t>
            </a:r>
            <a:r>
              <a:rPr lang="en-GB" sz="2400" b="1" dirty="0">
                <a:solidFill>
                  <a:schemeClr val="tx1">
                    <a:lumMod val="50000"/>
                    <a:lumOff val="50000"/>
                  </a:schemeClr>
                </a:solidFill>
              </a:rPr>
              <a:t>give people easy access and clear insight into the teams they can work in, what makes those teams exciting</a:t>
            </a:r>
            <a:r>
              <a:rPr lang="en-GB" sz="2400" dirty="0">
                <a:solidFill>
                  <a:schemeClr val="tx1">
                    <a:lumMod val="50000"/>
                    <a:lumOff val="50000"/>
                  </a:schemeClr>
                </a:solidFill>
              </a:rPr>
              <a:t> </a:t>
            </a:r>
            <a:r>
              <a:rPr lang="en-GB" sz="2400" b="1" dirty="0">
                <a:solidFill>
                  <a:schemeClr val="tx1">
                    <a:lumMod val="50000"/>
                    <a:lumOff val="50000"/>
                  </a:schemeClr>
                </a:solidFill>
              </a:rPr>
              <a:t>&amp; what skills are needed</a:t>
            </a:r>
          </a:p>
          <a:p>
            <a:pPr hangingPunct="1"/>
            <a:endParaRPr lang="en-GB" sz="2400" b="1" dirty="0">
              <a:solidFill>
                <a:schemeClr val="tx1">
                  <a:lumMod val="50000"/>
                  <a:lumOff val="50000"/>
                </a:schemeClr>
              </a:solidFill>
            </a:endParaRPr>
          </a:p>
          <a:p>
            <a:pPr hangingPunct="1"/>
            <a:r>
              <a:rPr lang="en-GB" sz="2400" b="1" dirty="0"/>
              <a:t>Faster: </a:t>
            </a:r>
            <a:r>
              <a:rPr lang="en-GB" sz="2400" b="1" dirty="0">
                <a:solidFill>
                  <a:schemeClr val="tx1">
                    <a:lumMod val="50000"/>
                    <a:lumOff val="50000"/>
                  </a:schemeClr>
                </a:solidFill>
              </a:rPr>
              <a:t>moving someone to a new team is much faster than hiring someone from outside</a:t>
            </a:r>
            <a:r>
              <a:rPr lang="en-GB" sz="2400" b="1" dirty="0"/>
              <a:t> </a:t>
            </a:r>
          </a:p>
          <a:p>
            <a:pPr hangingPunct="1"/>
            <a:endParaRPr lang="en-GB" sz="2400" b="1" dirty="0"/>
          </a:p>
          <a:p>
            <a:pPr hangingPunct="1"/>
            <a:r>
              <a:rPr lang="en-GB" sz="2400" b="1" dirty="0"/>
              <a:t>Cheaper: </a:t>
            </a:r>
            <a:r>
              <a:rPr lang="en-GB" sz="2400" b="1" dirty="0">
                <a:solidFill>
                  <a:schemeClr val="tx1">
                    <a:lumMod val="50000"/>
                    <a:lumOff val="50000"/>
                  </a:schemeClr>
                </a:solidFill>
              </a:rPr>
              <a:t>save money on recruiting, reduce learning time and team adaption time</a:t>
            </a:r>
          </a:p>
          <a:p>
            <a:pPr hangingPunct="1"/>
            <a:endParaRPr lang="en-GB" sz="2400" b="1" dirty="0">
              <a:solidFill>
                <a:schemeClr val="tx1">
                  <a:lumMod val="50000"/>
                  <a:lumOff val="50000"/>
                </a:schemeClr>
              </a:solidFill>
            </a:endParaRPr>
          </a:p>
          <a:p>
            <a:pPr hangingPunct="1"/>
            <a:r>
              <a:rPr lang="en-GB" sz="2400" b="1" dirty="0"/>
              <a:t>Smarter: </a:t>
            </a:r>
            <a:r>
              <a:rPr lang="en-GB" sz="2400" b="1" dirty="0">
                <a:solidFill>
                  <a:schemeClr val="tx1">
                    <a:lumMod val="50000"/>
                    <a:lumOff val="50000"/>
                  </a:schemeClr>
                </a:solidFill>
              </a:rPr>
              <a:t>give your tech talent the opportunity to see and move to greener pastures within your company rather than force them outside</a:t>
            </a:r>
          </a:p>
          <a:p>
            <a:endParaRPr lang="en-NL" dirty="0"/>
          </a:p>
        </p:txBody>
      </p:sp>
    </p:spTree>
    <p:extLst>
      <p:ext uri="{BB962C8B-B14F-4D97-AF65-F5344CB8AC3E}">
        <p14:creationId xmlns:p14="http://schemas.microsoft.com/office/powerpoint/2010/main" val="421107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 IT teams ING: 8000 (people) / team size (8) = 1000</a:t>
            </a:r>
          </a:p>
          <a:p>
            <a:endParaRPr lang="en-NL" dirty="0"/>
          </a:p>
          <a:p>
            <a:r>
              <a:rPr lang="en-NL" dirty="0"/>
              <a:t>Fixed cost per team: </a:t>
            </a:r>
          </a:p>
          <a:p>
            <a:endParaRPr lang="en-NL" dirty="0"/>
          </a:p>
          <a:p>
            <a:r>
              <a:rPr lang="en-NL" dirty="0"/>
              <a:t>200 (yearly fixed fee) * 1000 = 200.000</a:t>
            </a:r>
          </a:p>
          <a:p>
            <a:r>
              <a:rPr lang="en-NL" dirty="0"/>
              <a:t>100 (yearly user fee) * 8000 = 800.000</a:t>
            </a:r>
          </a:p>
          <a:p>
            <a:endParaRPr lang="en-NL" dirty="0"/>
          </a:p>
          <a:p>
            <a:r>
              <a:rPr lang="en-NL" dirty="0"/>
              <a:t>Variable cost per team: </a:t>
            </a:r>
          </a:p>
          <a:p>
            <a:endParaRPr lang="en-NL" dirty="0"/>
          </a:p>
          <a:p>
            <a:r>
              <a:rPr lang="en-NL" dirty="0"/>
              <a:t>4 (published jobs per year): 1000 euros</a:t>
            </a:r>
          </a:p>
          <a:p>
            <a:r>
              <a:rPr lang="en-NL" dirty="0"/>
              <a:t>8 job applications (2 per published job): 400 euros</a:t>
            </a:r>
          </a:p>
          <a:p>
            <a:r>
              <a:rPr lang="en-NL" dirty="0"/>
              <a:t>1 succesful: 500 euros</a:t>
            </a:r>
          </a:p>
          <a:p>
            <a:r>
              <a:rPr lang="en-GB" dirty="0"/>
              <a:t>T</a:t>
            </a:r>
            <a:r>
              <a:rPr lang="en-NL" dirty="0"/>
              <a:t>otal: 1000 + 400 + 500 = 1900 per team</a:t>
            </a:r>
          </a:p>
          <a:p>
            <a:r>
              <a:rPr lang="en-NL" dirty="0"/>
              <a:t>  </a:t>
            </a:r>
          </a:p>
          <a:p>
            <a:r>
              <a:rPr lang="en-NL" dirty="0"/>
              <a:t>To break even ING would have to need 3.000.000 / 25.000 = 120 people to stay 1 year longer</a:t>
            </a:r>
          </a:p>
          <a:p>
            <a:endParaRPr lang="en-NL" dirty="0"/>
          </a:p>
          <a:p>
            <a:r>
              <a:rPr lang="en-NL" dirty="0"/>
              <a:t>In 2019 around 992 IT people left ING. 8000 * 12.4% = 992</a:t>
            </a:r>
          </a:p>
          <a:p>
            <a:r>
              <a:rPr lang="en-NL" dirty="0"/>
              <a:t>If 120 people less would leave that would mean 872 people and a decrease in the employee turnover  percentage of 1% (872 / 8000 * 100% = 10.9%). A decrease of 12.4 – 10.9 = 1.5%.</a:t>
            </a:r>
          </a:p>
        </p:txBody>
      </p:sp>
    </p:spTree>
    <p:extLst>
      <p:ext uri="{BB962C8B-B14F-4D97-AF65-F5344CB8AC3E}">
        <p14:creationId xmlns:p14="http://schemas.microsoft.com/office/powerpoint/2010/main" val="58691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1" i="0" dirty="0">
                <a:effectLst/>
                <a:latin typeface="Helvetica Neue"/>
                <a:ea typeface="Helvetica Neue"/>
                <a:cs typeface="Helvetica Neue"/>
                <a:sym typeface="Helvetica Neue"/>
              </a:rPr>
              <a:t>PACE </a:t>
            </a:r>
            <a:r>
              <a:rPr lang="en-GB" sz="2200" b="0" i="0" dirty="0">
                <a:effectLst/>
                <a:latin typeface="Helvetica Neue"/>
                <a:ea typeface="Helvetica Neue"/>
                <a:cs typeface="Helvetica Neue"/>
                <a:sym typeface="Helvetica Neue"/>
              </a:rPr>
              <a:t>is how ING named its way of working. It combines </a:t>
            </a:r>
            <a:r>
              <a:rPr lang="en-GB" sz="2200" b="1" i="0" u="sng" dirty="0">
                <a:effectLst/>
                <a:latin typeface="Helvetica Neue"/>
                <a:ea typeface="Helvetica Neue"/>
                <a:cs typeface="Helvetica Neue"/>
                <a:sym typeface="Helvetica Neue"/>
                <a:hlinkClick r:id="rId3"/>
              </a:rPr>
              <a:t>Design Thinking</a:t>
            </a:r>
            <a:r>
              <a:rPr lang="en-GB" sz="2200" b="1" i="0" dirty="0">
                <a:effectLst/>
                <a:latin typeface="Helvetica Neue"/>
                <a:ea typeface="Helvetica Neue"/>
                <a:cs typeface="Helvetica Neue"/>
                <a:sym typeface="Helvetica Neue"/>
              </a:rPr>
              <a:t>, </a:t>
            </a:r>
            <a:r>
              <a:rPr lang="en-GB" sz="2200" b="1" i="0" u="sng" dirty="0">
                <a:effectLst/>
                <a:latin typeface="Helvetica Neue"/>
                <a:ea typeface="Helvetica Neue"/>
                <a:cs typeface="Helvetica Neue"/>
                <a:sym typeface="Helvetica Neue"/>
                <a:hlinkClick r:id="rId4"/>
              </a:rPr>
              <a:t>Lean Startup</a:t>
            </a:r>
            <a:r>
              <a:rPr lang="en-GB" sz="2200" b="0" i="0" dirty="0">
                <a:effectLst/>
                <a:latin typeface="Helvetica Neue"/>
                <a:ea typeface="Helvetica Neue"/>
                <a:cs typeface="Helvetica Neue"/>
                <a:sym typeface="Helvetica Neue"/>
              </a:rPr>
              <a:t> and </a:t>
            </a:r>
            <a:r>
              <a:rPr lang="en-GB" sz="2200" b="1" i="0" u="sng" dirty="0">
                <a:effectLst/>
                <a:latin typeface="Helvetica Neue"/>
                <a:ea typeface="Helvetica Neue"/>
                <a:cs typeface="Helvetica Neue"/>
                <a:sym typeface="Helvetica Neue"/>
                <a:hlinkClick r:id="rId5"/>
              </a:rPr>
              <a:t>Agile </a:t>
            </a:r>
            <a:r>
              <a:rPr lang="en-GB" sz="2200" b="0" i="0" dirty="0">
                <a:effectLst/>
                <a:latin typeface="Helvetica Neue"/>
                <a:ea typeface="Helvetica Neue"/>
                <a:cs typeface="Helvetica Neue"/>
                <a:sym typeface="Helvetica Neue"/>
              </a:rPr>
              <a:t>methods into an approach tailored to ING’s needs.</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PACE compels us to validate problems and solutions with our customers continuously to increase our chances meeting their needs.</a:t>
            </a:r>
          </a:p>
          <a:p>
            <a:r>
              <a:rPr lang="en-GB" sz="2200" b="0" i="0" dirty="0">
                <a:effectLst/>
                <a:latin typeface="Helvetica Neue"/>
                <a:ea typeface="Helvetica Neue"/>
                <a:cs typeface="Helvetica Neue"/>
                <a:sym typeface="Helvetica Neue"/>
              </a:rPr>
              <a:t>PACE encourages rapid launch of new products and services developed by small, autonomous and cross disciplinary teams.</a:t>
            </a:r>
          </a:p>
          <a:p>
            <a:r>
              <a:rPr lang="en-GB" sz="2200" b="0" i="0" dirty="0">
                <a:effectLst/>
                <a:latin typeface="Helvetica Neue"/>
                <a:ea typeface="Helvetica Neue"/>
                <a:cs typeface="Helvetica Neue"/>
                <a:sym typeface="Helvetica Neue"/>
              </a:rPr>
              <a:t>Killing non viable ideas quickly is also another crucial facet of PACE.</a:t>
            </a:r>
          </a:p>
          <a:p>
            <a:endParaRPr lang="en-NL" dirty="0"/>
          </a:p>
          <a:p>
            <a:r>
              <a:rPr lang="en-NL" dirty="0"/>
              <a:t>Above are the phases of the PACE way of working.</a:t>
            </a:r>
          </a:p>
          <a:p>
            <a:endParaRPr lang="en-NL" dirty="0"/>
          </a:p>
          <a:p>
            <a:r>
              <a:rPr lang="en-GB" sz="6000" b="0" i="0" baseline="0" dirty="0">
                <a:effectLst/>
                <a:latin typeface="Helvetica Neue"/>
                <a:ea typeface="Helvetica Neue"/>
                <a:cs typeface="Helvetica Neue"/>
                <a:sym typeface="Helvetica Neue"/>
              </a:rPr>
              <a:t>Discover</a:t>
            </a:r>
            <a:endParaRPr lang="en-GB" sz="4400" b="0" i="0" baseline="0" dirty="0">
              <a:effectLst/>
              <a:latin typeface="Helvetica Neue"/>
              <a:ea typeface="Helvetica Neue"/>
              <a:cs typeface="Helvetica Neue"/>
              <a:sym typeface="Helvetica Neue"/>
            </a:endParaRP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So…you have a challenge. This phase is about putting that challenge into context.</a:t>
            </a:r>
          </a:p>
          <a:p>
            <a:r>
              <a:rPr lang="en-GB" sz="2200" b="0" i="0" dirty="0">
                <a:effectLst/>
                <a:latin typeface="Helvetica Neue"/>
                <a:ea typeface="Helvetica Neue"/>
                <a:cs typeface="Helvetica Neue"/>
                <a:sym typeface="Helvetica Neue"/>
              </a:rPr>
              <a:t>Scanning the broader environment to identify the opportunities, threats and constraints that will shape your vision for how to approach the challenge.</a:t>
            </a:r>
          </a:p>
          <a:p>
            <a:r>
              <a:rPr lang="en-GB" sz="2200" b="0" i="0" dirty="0">
                <a:effectLst/>
                <a:latin typeface="Helvetica Neue"/>
                <a:ea typeface="Helvetica Neue"/>
                <a:cs typeface="Helvetica Neue"/>
                <a:sym typeface="Helvetica Neue"/>
              </a:rPr>
              <a:t>Looking at trends in consumer behaviour and markets, technology developments, regulation, competitors and what’s happening internally in order to uncover the potential customer opportunity.</a:t>
            </a:r>
          </a:p>
          <a:p>
            <a:endParaRPr lang="en-GB" sz="2200" b="0" i="0" dirty="0">
              <a:effectLst/>
              <a:latin typeface="Helvetica Neue"/>
              <a:ea typeface="Helvetica Neue"/>
              <a:cs typeface="Helvetica Neue"/>
              <a:sym typeface="Helvetica Neue"/>
            </a:endParaRPr>
          </a:p>
          <a:p>
            <a:r>
              <a:rPr lang="en-GB" sz="2200" b="1" i="0" dirty="0">
                <a:effectLst/>
                <a:latin typeface="Helvetica Neue"/>
                <a:ea typeface="Helvetica Neue"/>
                <a:cs typeface="Helvetica Neue"/>
                <a:sym typeface="Helvetica Neue"/>
              </a:rPr>
              <a:t>Key outcomes</a:t>
            </a:r>
            <a:endParaRPr lang="en-GB" sz="2200" b="0" i="0" dirty="0">
              <a:effectLst/>
              <a:latin typeface="Helvetica Neue"/>
              <a:ea typeface="Helvetica Neue"/>
              <a:cs typeface="Helvetica Neue"/>
              <a:sym typeface="Helvetica Neue"/>
            </a:endParaRP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Prioritised list of potential opportunities, threats, solutions, promising customer segment(s), business models</a:t>
            </a:r>
          </a:p>
          <a:p>
            <a:r>
              <a:rPr lang="en-GB" sz="2200" b="0" i="0" dirty="0">
                <a:effectLst/>
                <a:latin typeface="Helvetica Neue"/>
                <a:ea typeface="Helvetica Neue"/>
                <a:cs typeface="Helvetica Neue"/>
                <a:sym typeface="Helvetica Neue"/>
              </a:rPr>
              <a:t>Prioritised list of the riskiest hypothesis to be validate in next phase:</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Customer — Value hypothesis / what people desire?</a:t>
            </a:r>
          </a:p>
          <a:p>
            <a:r>
              <a:rPr lang="en-GB" sz="2200" b="0" i="0" dirty="0">
                <a:effectLst/>
                <a:latin typeface="Helvetica Neue"/>
                <a:ea typeface="Helvetica Neue"/>
                <a:cs typeface="Helvetica Neue"/>
                <a:sym typeface="Helvetica Neue"/>
              </a:rPr>
              <a:t>Business — Growth hypothesis / what is financially Viable?</a:t>
            </a:r>
          </a:p>
          <a:p>
            <a:r>
              <a:rPr lang="en-GB" sz="2200" b="0" i="0" dirty="0">
                <a:effectLst/>
                <a:latin typeface="Helvetica Neue"/>
                <a:ea typeface="Helvetica Neue"/>
                <a:cs typeface="Helvetica Neue"/>
                <a:sym typeface="Helvetica Neue"/>
              </a:rPr>
              <a:t>Technology / Organisation — Tech/Org hypothesis / What is technologically / organisationally feasible?</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Problem Fit</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The objective of this phase is to define what is the problem that is worth solving and for whom we are solving it.</a:t>
            </a:r>
          </a:p>
          <a:p>
            <a:r>
              <a:rPr lang="en-GB" sz="2200" b="0" i="0" dirty="0">
                <a:effectLst/>
                <a:latin typeface="Helvetica Neue"/>
                <a:ea typeface="Helvetica Neue"/>
                <a:cs typeface="Helvetica Neue"/>
                <a:sym typeface="Helvetica Neue"/>
              </a:rPr>
              <a:t>Many initiatives fail not because they don’t work, but because they solve problems that either don’t exist or are not important.</a:t>
            </a:r>
          </a:p>
          <a:p>
            <a:r>
              <a:rPr lang="en-GB" sz="2200" b="0" i="0" dirty="0">
                <a:effectLst/>
                <a:latin typeface="Helvetica Neue"/>
                <a:ea typeface="Helvetica Neue"/>
                <a:cs typeface="Helvetica Neue"/>
                <a:sym typeface="Helvetica Neue"/>
              </a:rPr>
              <a:t>By determining how significant the problem is to your chosen customer you also validate whether or not the initiative represents a business opportunity.</a:t>
            </a:r>
          </a:p>
          <a:p>
            <a:r>
              <a:rPr lang="en-GB" sz="2200" b="0" i="0" dirty="0">
                <a:effectLst/>
                <a:latin typeface="Helvetica Neue"/>
                <a:ea typeface="Helvetica Neue"/>
                <a:cs typeface="Helvetica Neue"/>
                <a:sym typeface="Helvetica Neue"/>
              </a:rPr>
              <a:t>In this phase you build and test prototypes to help validate your hypotheses and define requirements for building a </a:t>
            </a:r>
            <a:r>
              <a:rPr lang="en-GB" sz="2200" b="0" i="0" u="sng" dirty="0">
                <a:effectLst/>
                <a:latin typeface="Helvetica Neue"/>
                <a:ea typeface="Helvetica Neue"/>
                <a:cs typeface="Helvetica Neue"/>
                <a:sym typeface="Helvetica Neue"/>
                <a:hlinkClick r:id="rId6"/>
              </a:rPr>
              <a:t>Minimum Viable Product (MVP)</a:t>
            </a:r>
            <a:r>
              <a:rPr lang="en-GB" sz="2200" b="0" i="0" dirty="0">
                <a:effectLst/>
                <a:latin typeface="Helvetica Neue"/>
                <a:ea typeface="Helvetica Neue"/>
                <a:cs typeface="Helvetica Neue"/>
                <a:sym typeface="Helvetica Neue"/>
              </a:rPr>
              <a:t> in next phase.</a:t>
            </a:r>
          </a:p>
          <a:p>
            <a:r>
              <a:rPr lang="en-GB" sz="2200" b="0" i="0" dirty="0">
                <a:effectLst/>
                <a:latin typeface="Helvetica Neue"/>
                <a:ea typeface="Helvetica Neue"/>
                <a:cs typeface="Helvetica Neue"/>
                <a:sym typeface="Helvetica Neue"/>
              </a:rPr>
              <a:t>Prototypes are created as quickly and with as little investment as possible as they are typically discarded after each test is complete.</a:t>
            </a:r>
          </a:p>
          <a:p>
            <a:endParaRPr lang="en-GB" sz="2200" b="0" i="0" dirty="0">
              <a:effectLst/>
              <a:latin typeface="Helvetica Neue"/>
              <a:ea typeface="Helvetica Neue"/>
              <a:cs typeface="Helvetica Neue"/>
              <a:sym typeface="Helvetica Neue"/>
            </a:endParaRPr>
          </a:p>
          <a:p>
            <a:r>
              <a:rPr lang="en-GB" sz="2200" b="1" i="0" dirty="0">
                <a:effectLst/>
                <a:latin typeface="Helvetica Neue"/>
                <a:ea typeface="Helvetica Neue"/>
                <a:cs typeface="Helvetica Neue"/>
                <a:sym typeface="Helvetica Neue"/>
              </a:rPr>
              <a:t>Key outcomes:</a:t>
            </a:r>
            <a:endParaRPr lang="en-GB" sz="2200" b="0" i="0" dirty="0">
              <a:effectLst/>
              <a:latin typeface="Helvetica Neue"/>
              <a:ea typeface="Helvetica Neue"/>
              <a:cs typeface="Helvetica Neue"/>
              <a:sym typeface="Helvetica Neue"/>
            </a:endParaRP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Validated Customer problem</a:t>
            </a:r>
          </a:p>
          <a:p>
            <a:r>
              <a:rPr lang="en-GB" sz="2200" b="1" i="0" dirty="0">
                <a:effectLst/>
                <a:latin typeface="Helvetica Neue"/>
                <a:ea typeface="Helvetica Neue"/>
                <a:cs typeface="Helvetica Neue"/>
                <a:sym typeface="Helvetica Neue"/>
              </a:rPr>
              <a:t>Customer:</a:t>
            </a:r>
            <a:r>
              <a:rPr lang="en-GB" sz="2200" b="0" i="0" dirty="0">
                <a:effectLst/>
                <a:latin typeface="Helvetica Neue"/>
                <a:ea typeface="Helvetica Neue"/>
                <a:cs typeface="Helvetica Neue"/>
                <a:sym typeface="Helvetica Neue"/>
              </a:rPr>
              <a:t> “</a:t>
            </a:r>
            <a:r>
              <a:rPr lang="en-GB" sz="2200" b="0" i="1" dirty="0">
                <a:effectLst/>
                <a:latin typeface="Helvetica Neue"/>
                <a:ea typeface="Helvetica Neue"/>
                <a:cs typeface="Helvetica Neue"/>
                <a:sym typeface="Helvetica Neue"/>
              </a:rPr>
              <a:t>I have this problem and would like it to be solved”</a:t>
            </a:r>
            <a:endParaRPr lang="en-GB" sz="2200" b="0" i="0" dirty="0">
              <a:effectLst/>
              <a:latin typeface="Helvetica Neue"/>
              <a:ea typeface="Helvetica Neue"/>
              <a:cs typeface="Helvetica Neue"/>
              <a:sym typeface="Helvetica Neue"/>
            </a:endParaRPr>
          </a:p>
          <a:p>
            <a:endParaRPr lang="en-GB" sz="2200" b="0" i="0" dirty="0">
              <a:effectLst/>
              <a:latin typeface="Helvetica Neue"/>
              <a:ea typeface="Helvetica Neue"/>
              <a:cs typeface="Helvetica Neue"/>
              <a:sym typeface="Helvetica Neue"/>
            </a:endParaRPr>
          </a:p>
          <a:p>
            <a:r>
              <a:rPr lang="en-GB" sz="3200" b="1" i="0" dirty="0">
                <a:effectLst/>
                <a:latin typeface="Helvetica Neue"/>
                <a:ea typeface="Helvetica Neue"/>
                <a:cs typeface="Helvetica Neue"/>
                <a:sym typeface="Helvetica Neue"/>
              </a:rPr>
              <a:t>Solution Fit</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The aim of this phase is to define the solution that best solves the customer problem.</a:t>
            </a:r>
          </a:p>
          <a:p>
            <a:r>
              <a:rPr lang="en-GB" sz="2200" b="0" i="0" dirty="0">
                <a:effectLst/>
                <a:latin typeface="Helvetica Neue"/>
                <a:ea typeface="Helvetica Neue"/>
                <a:cs typeface="Helvetica Neue"/>
                <a:sym typeface="Helvetica Neue"/>
              </a:rPr>
              <a:t>Through experimentation, you design and validate various features of your solution, iterating toward the solution most favoured by your customer. This helps you decide the MVP to build, offer and test with customers.</a:t>
            </a:r>
          </a:p>
          <a:p>
            <a:endParaRPr lang="en-GB" sz="2200" b="1" i="0" dirty="0">
              <a:effectLst/>
              <a:latin typeface="Helvetica Neue"/>
              <a:ea typeface="Helvetica Neue"/>
              <a:cs typeface="Helvetica Neue"/>
              <a:sym typeface="Helvetica Neue"/>
            </a:endParaRPr>
          </a:p>
          <a:p>
            <a:r>
              <a:rPr lang="en-GB" sz="2200" b="1" i="0" dirty="0">
                <a:effectLst/>
                <a:latin typeface="Helvetica Neue"/>
                <a:ea typeface="Helvetica Neue"/>
                <a:cs typeface="Helvetica Neue"/>
                <a:sym typeface="Helvetica Neue"/>
              </a:rPr>
              <a:t>Key outcomes:</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Validated solution (offer and value)</a:t>
            </a:r>
          </a:p>
          <a:p>
            <a:r>
              <a:rPr lang="en-GB" sz="2200" b="1" i="0" dirty="0">
                <a:effectLst/>
                <a:latin typeface="Helvetica Neue"/>
                <a:ea typeface="Helvetica Neue"/>
                <a:cs typeface="Helvetica Neue"/>
                <a:sym typeface="Helvetica Neue"/>
              </a:rPr>
              <a:t>Customer: </a:t>
            </a:r>
            <a:r>
              <a:rPr lang="en-GB" sz="2200" b="0" i="0" dirty="0">
                <a:effectLst/>
                <a:latin typeface="Helvetica Neue"/>
                <a:ea typeface="Helvetica Neue"/>
                <a:cs typeface="Helvetica Neue"/>
                <a:sym typeface="Helvetica Neue"/>
              </a:rPr>
              <a:t>“I want this solution, where can I buy it?”</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Market Fit</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During this phase you build and launch the actual product and associated services.</a:t>
            </a:r>
          </a:p>
          <a:p>
            <a:r>
              <a:rPr lang="en-GB" sz="2200" b="0" i="0" dirty="0">
                <a:effectLst/>
                <a:latin typeface="Helvetica Neue"/>
                <a:ea typeface="Helvetica Neue"/>
                <a:cs typeface="Helvetica Neue"/>
                <a:sym typeface="Helvetica Neue"/>
              </a:rPr>
              <a:t>This allows you to validate the business model of your initiative in an actual market and ascertain the commercial potential for your initiative based on the size of the customer segment(s).</a:t>
            </a:r>
          </a:p>
          <a:p>
            <a:r>
              <a:rPr lang="en-GB" sz="2200" b="0" i="0" dirty="0">
                <a:effectLst/>
                <a:latin typeface="Helvetica Neue"/>
                <a:ea typeface="Helvetica Neue"/>
                <a:cs typeface="Helvetica Neue"/>
                <a:sym typeface="Helvetica Neue"/>
              </a:rPr>
              <a:t>This is typically the most difficult and uncertain of the PACE phases: you are simultaneously iterating your solution and searching for a repeatable and scalable business model.</a:t>
            </a:r>
          </a:p>
          <a:p>
            <a:endParaRPr lang="en-GB" sz="2200" b="1" i="0" dirty="0">
              <a:effectLst/>
              <a:latin typeface="Helvetica Neue"/>
              <a:ea typeface="Helvetica Neue"/>
              <a:cs typeface="Helvetica Neue"/>
              <a:sym typeface="Helvetica Neue"/>
            </a:endParaRPr>
          </a:p>
          <a:p>
            <a:r>
              <a:rPr lang="en-GB" sz="2200" b="1" i="0" dirty="0">
                <a:effectLst/>
                <a:latin typeface="Helvetica Neue"/>
                <a:ea typeface="Helvetica Neue"/>
                <a:cs typeface="Helvetica Neue"/>
                <a:sym typeface="Helvetica Neue"/>
              </a:rPr>
              <a:t>Key outcomes:</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Validated MVP and market</a:t>
            </a:r>
          </a:p>
          <a:p>
            <a:r>
              <a:rPr lang="en-GB" sz="2200" b="1" i="0" dirty="0">
                <a:effectLst/>
                <a:latin typeface="Helvetica Neue"/>
                <a:ea typeface="Helvetica Neue"/>
                <a:cs typeface="Helvetica Neue"/>
                <a:sym typeface="Helvetica Neue"/>
              </a:rPr>
              <a:t>Customer:</a:t>
            </a:r>
            <a:r>
              <a:rPr lang="en-GB" sz="2200" b="0" i="0" dirty="0">
                <a:effectLst/>
                <a:latin typeface="Helvetica Neue"/>
                <a:ea typeface="Helvetica Neue"/>
                <a:cs typeface="Helvetica Neue"/>
                <a:sym typeface="Helvetica Neue"/>
              </a:rPr>
              <a:t> “I repeatedly use and recommend this solution to others”</a:t>
            </a:r>
          </a:p>
          <a:p>
            <a:endParaRPr lang="en-GB" sz="2200" b="0" i="0" dirty="0">
              <a:effectLst/>
              <a:latin typeface="Helvetica Neue"/>
              <a:ea typeface="Helvetica Neue"/>
              <a:cs typeface="Helvetica Neue"/>
              <a:sym typeface="Helvetica Neue"/>
            </a:endParaRPr>
          </a:p>
          <a:p>
            <a:endParaRPr lang="en-NL" dirty="0"/>
          </a:p>
        </p:txBody>
      </p:sp>
    </p:spTree>
    <p:extLst>
      <p:ext uri="{BB962C8B-B14F-4D97-AF65-F5344CB8AC3E}">
        <p14:creationId xmlns:p14="http://schemas.microsoft.com/office/powerpoint/2010/main" val="3896858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83882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1" i="0" dirty="0">
                <a:effectLst/>
                <a:latin typeface="Helvetica Neue"/>
                <a:ea typeface="Helvetica Neue"/>
                <a:cs typeface="Helvetica Neue"/>
                <a:sym typeface="Helvetica Neue"/>
              </a:rPr>
              <a:t>PACE </a:t>
            </a:r>
            <a:r>
              <a:rPr lang="en-GB" sz="2200" b="0" i="0" dirty="0">
                <a:effectLst/>
                <a:latin typeface="Helvetica Neue"/>
                <a:ea typeface="Helvetica Neue"/>
                <a:cs typeface="Helvetica Neue"/>
                <a:sym typeface="Helvetica Neue"/>
              </a:rPr>
              <a:t>is how ING named its way of working. It combines </a:t>
            </a:r>
            <a:r>
              <a:rPr lang="en-GB" sz="2200" b="1" i="0" u="sng" dirty="0">
                <a:effectLst/>
                <a:latin typeface="Helvetica Neue"/>
                <a:ea typeface="Helvetica Neue"/>
                <a:cs typeface="Helvetica Neue"/>
                <a:sym typeface="Helvetica Neue"/>
                <a:hlinkClick r:id="rId3"/>
              </a:rPr>
              <a:t>Design Thinking</a:t>
            </a:r>
            <a:r>
              <a:rPr lang="en-GB" sz="2200" b="1" i="0" dirty="0">
                <a:effectLst/>
                <a:latin typeface="Helvetica Neue"/>
                <a:ea typeface="Helvetica Neue"/>
                <a:cs typeface="Helvetica Neue"/>
                <a:sym typeface="Helvetica Neue"/>
              </a:rPr>
              <a:t>, </a:t>
            </a:r>
            <a:r>
              <a:rPr lang="en-GB" sz="2200" b="1" i="0" u="sng" dirty="0">
                <a:effectLst/>
                <a:latin typeface="Helvetica Neue"/>
                <a:ea typeface="Helvetica Neue"/>
                <a:cs typeface="Helvetica Neue"/>
                <a:sym typeface="Helvetica Neue"/>
                <a:hlinkClick r:id="rId4"/>
              </a:rPr>
              <a:t>Lean Startup</a:t>
            </a:r>
            <a:r>
              <a:rPr lang="en-GB" sz="2200" b="0" i="0" dirty="0">
                <a:effectLst/>
                <a:latin typeface="Helvetica Neue"/>
                <a:ea typeface="Helvetica Neue"/>
                <a:cs typeface="Helvetica Neue"/>
                <a:sym typeface="Helvetica Neue"/>
              </a:rPr>
              <a:t> and </a:t>
            </a:r>
            <a:r>
              <a:rPr lang="en-GB" sz="2200" b="1" i="0" u="sng" dirty="0">
                <a:effectLst/>
                <a:latin typeface="Helvetica Neue"/>
                <a:ea typeface="Helvetica Neue"/>
                <a:cs typeface="Helvetica Neue"/>
                <a:sym typeface="Helvetica Neue"/>
                <a:hlinkClick r:id="rId5"/>
              </a:rPr>
              <a:t>Agile </a:t>
            </a:r>
            <a:r>
              <a:rPr lang="en-GB" sz="2200" b="0" i="0" dirty="0">
                <a:effectLst/>
                <a:latin typeface="Helvetica Neue"/>
                <a:ea typeface="Helvetica Neue"/>
                <a:cs typeface="Helvetica Neue"/>
                <a:sym typeface="Helvetica Neue"/>
              </a:rPr>
              <a:t>methods into an approach tailored to ING’s needs.</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PACE compels us to validate problems and solutions with our customers continuously to increase our chances meeting their needs.</a:t>
            </a:r>
          </a:p>
          <a:p>
            <a:r>
              <a:rPr lang="en-GB" sz="2200" b="0" i="0" dirty="0">
                <a:effectLst/>
                <a:latin typeface="Helvetica Neue"/>
                <a:ea typeface="Helvetica Neue"/>
                <a:cs typeface="Helvetica Neue"/>
                <a:sym typeface="Helvetica Neue"/>
              </a:rPr>
              <a:t>PACE encourages rapid launch of new products and services developed by small, autonomous and cross disciplinary teams.</a:t>
            </a:r>
          </a:p>
          <a:p>
            <a:r>
              <a:rPr lang="en-GB" sz="2200" b="0" i="0" dirty="0">
                <a:effectLst/>
                <a:latin typeface="Helvetica Neue"/>
                <a:ea typeface="Helvetica Neue"/>
                <a:cs typeface="Helvetica Neue"/>
                <a:sym typeface="Helvetica Neue"/>
              </a:rPr>
              <a:t>Killing non viable ideas quickly is also another crucial facet of PACE.</a:t>
            </a:r>
          </a:p>
          <a:p>
            <a:endParaRPr lang="en-NL" dirty="0"/>
          </a:p>
          <a:p>
            <a:r>
              <a:rPr lang="en-NL" dirty="0"/>
              <a:t>Above are the phases of the PACE way of working.</a:t>
            </a:r>
          </a:p>
          <a:p>
            <a:endParaRPr lang="en-NL" dirty="0"/>
          </a:p>
          <a:p>
            <a:r>
              <a:rPr lang="en-GB" sz="6000" b="0" i="0" baseline="0" dirty="0">
                <a:effectLst/>
                <a:latin typeface="Helvetica Neue"/>
                <a:ea typeface="Helvetica Neue"/>
                <a:cs typeface="Helvetica Neue"/>
                <a:sym typeface="Helvetica Neue"/>
              </a:rPr>
              <a:t>Discover</a:t>
            </a:r>
            <a:endParaRPr lang="en-GB" sz="4400" b="0" i="0" baseline="0" dirty="0">
              <a:effectLst/>
              <a:latin typeface="Helvetica Neue"/>
              <a:ea typeface="Helvetica Neue"/>
              <a:cs typeface="Helvetica Neue"/>
              <a:sym typeface="Helvetica Neue"/>
            </a:endParaRP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So…you have a challenge. This phase is about putting that challenge into context.</a:t>
            </a:r>
          </a:p>
          <a:p>
            <a:r>
              <a:rPr lang="en-GB" sz="2200" b="0" i="0" dirty="0">
                <a:effectLst/>
                <a:latin typeface="Helvetica Neue"/>
                <a:ea typeface="Helvetica Neue"/>
                <a:cs typeface="Helvetica Neue"/>
                <a:sym typeface="Helvetica Neue"/>
              </a:rPr>
              <a:t>Scanning the broader environment to identify the opportunities, threats and constraints that will shape your vision for how to approach the challenge.</a:t>
            </a:r>
          </a:p>
          <a:p>
            <a:r>
              <a:rPr lang="en-GB" sz="2200" b="0" i="0" dirty="0">
                <a:effectLst/>
                <a:latin typeface="Helvetica Neue"/>
                <a:ea typeface="Helvetica Neue"/>
                <a:cs typeface="Helvetica Neue"/>
                <a:sym typeface="Helvetica Neue"/>
              </a:rPr>
              <a:t>Looking at trends in consumer behaviour and markets, technology developments, regulation, competitors and what’s happening internally in order to uncover the potential customer opportunity.</a:t>
            </a:r>
          </a:p>
          <a:p>
            <a:endParaRPr lang="en-GB" sz="2200" b="0" i="0" dirty="0">
              <a:effectLst/>
              <a:latin typeface="Helvetica Neue"/>
              <a:ea typeface="Helvetica Neue"/>
              <a:cs typeface="Helvetica Neue"/>
              <a:sym typeface="Helvetica Neue"/>
            </a:endParaRPr>
          </a:p>
          <a:p>
            <a:r>
              <a:rPr lang="en-GB" sz="2200" b="1" i="0" dirty="0">
                <a:effectLst/>
                <a:latin typeface="Helvetica Neue"/>
                <a:ea typeface="Helvetica Neue"/>
                <a:cs typeface="Helvetica Neue"/>
                <a:sym typeface="Helvetica Neue"/>
              </a:rPr>
              <a:t>Key outcomes</a:t>
            </a:r>
            <a:endParaRPr lang="en-GB" sz="2200" b="0" i="0" dirty="0">
              <a:effectLst/>
              <a:latin typeface="Helvetica Neue"/>
              <a:ea typeface="Helvetica Neue"/>
              <a:cs typeface="Helvetica Neue"/>
              <a:sym typeface="Helvetica Neue"/>
            </a:endParaRP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Prioritised list of potential opportunities, threats, solutions, promising customer segment(s), business models</a:t>
            </a:r>
          </a:p>
          <a:p>
            <a:r>
              <a:rPr lang="en-GB" sz="2200" b="0" i="0" dirty="0">
                <a:effectLst/>
                <a:latin typeface="Helvetica Neue"/>
                <a:ea typeface="Helvetica Neue"/>
                <a:cs typeface="Helvetica Neue"/>
                <a:sym typeface="Helvetica Neue"/>
              </a:rPr>
              <a:t>Prioritised list of the riskiest hypothesis to be validate in next phase:</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Customer — Value hypothesis / what people desire?</a:t>
            </a:r>
          </a:p>
          <a:p>
            <a:r>
              <a:rPr lang="en-GB" sz="2200" b="0" i="0" dirty="0">
                <a:effectLst/>
                <a:latin typeface="Helvetica Neue"/>
                <a:ea typeface="Helvetica Neue"/>
                <a:cs typeface="Helvetica Neue"/>
                <a:sym typeface="Helvetica Neue"/>
              </a:rPr>
              <a:t>Business — Growth hypothesis / what is financially Viable?</a:t>
            </a:r>
          </a:p>
          <a:p>
            <a:r>
              <a:rPr lang="en-GB" sz="2200" b="0" i="0" dirty="0">
                <a:effectLst/>
                <a:latin typeface="Helvetica Neue"/>
                <a:ea typeface="Helvetica Neue"/>
                <a:cs typeface="Helvetica Neue"/>
                <a:sym typeface="Helvetica Neue"/>
              </a:rPr>
              <a:t>Technology / Organisation — Tech/Org hypothesis / What is technologically / organisationally feasible?</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Problem Fit</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The objective of this phase is to define what is the problem that is worth solving and for whom we are solving it.</a:t>
            </a:r>
          </a:p>
          <a:p>
            <a:r>
              <a:rPr lang="en-GB" sz="2200" b="0" i="0" dirty="0">
                <a:effectLst/>
                <a:latin typeface="Helvetica Neue"/>
                <a:ea typeface="Helvetica Neue"/>
                <a:cs typeface="Helvetica Neue"/>
                <a:sym typeface="Helvetica Neue"/>
              </a:rPr>
              <a:t>Many initiatives fail not because they don’t work, but because they solve problems that either don’t exist or are not important.</a:t>
            </a:r>
          </a:p>
          <a:p>
            <a:r>
              <a:rPr lang="en-GB" sz="2200" b="0" i="0" dirty="0">
                <a:effectLst/>
                <a:latin typeface="Helvetica Neue"/>
                <a:ea typeface="Helvetica Neue"/>
                <a:cs typeface="Helvetica Neue"/>
                <a:sym typeface="Helvetica Neue"/>
              </a:rPr>
              <a:t>By determining how significant the problem is to your chosen customer you also validate whether or not the initiative represents a business opportunity.</a:t>
            </a:r>
          </a:p>
          <a:p>
            <a:r>
              <a:rPr lang="en-GB" sz="2200" b="0" i="0" dirty="0">
                <a:effectLst/>
                <a:latin typeface="Helvetica Neue"/>
                <a:ea typeface="Helvetica Neue"/>
                <a:cs typeface="Helvetica Neue"/>
                <a:sym typeface="Helvetica Neue"/>
              </a:rPr>
              <a:t>In this phase you build and test prototypes to help validate your hypotheses and define requirements for building a </a:t>
            </a:r>
            <a:r>
              <a:rPr lang="en-GB" sz="2200" b="0" i="0" u="sng" dirty="0">
                <a:effectLst/>
                <a:latin typeface="Helvetica Neue"/>
                <a:ea typeface="Helvetica Neue"/>
                <a:cs typeface="Helvetica Neue"/>
                <a:sym typeface="Helvetica Neue"/>
                <a:hlinkClick r:id="rId6"/>
              </a:rPr>
              <a:t>Minimum Viable Product (MVP)</a:t>
            </a:r>
            <a:r>
              <a:rPr lang="en-GB" sz="2200" b="0" i="0" dirty="0">
                <a:effectLst/>
                <a:latin typeface="Helvetica Neue"/>
                <a:ea typeface="Helvetica Neue"/>
                <a:cs typeface="Helvetica Neue"/>
                <a:sym typeface="Helvetica Neue"/>
              </a:rPr>
              <a:t> in next phase.</a:t>
            </a:r>
          </a:p>
          <a:p>
            <a:r>
              <a:rPr lang="en-GB" sz="2200" b="0" i="0" dirty="0">
                <a:effectLst/>
                <a:latin typeface="Helvetica Neue"/>
                <a:ea typeface="Helvetica Neue"/>
                <a:cs typeface="Helvetica Neue"/>
                <a:sym typeface="Helvetica Neue"/>
              </a:rPr>
              <a:t>Prototypes are created as quickly and with as little investment as possible as they are typically discarded after each test is complete.</a:t>
            </a:r>
          </a:p>
          <a:p>
            <a:endParaRPr lang="en-GB" sz="2200" b="0" i="0" dirty="0">
              <a:effectLst/>
              <a:latin typeface="Helvetica Neue"/>
              <a:ea typeface="Helvetica Neue"/>
              <a:cs typeface="Helvetica Neue"/>
              <a:sym typeface="Helvetica Neue"/>
            </a:endParaRPr>
          </a:p>
          <a:p>
            <a:r>
              <a:rPr lang="en-GB" sz="2200" b="1" i="0" dirty="0">
                <a:effectLst/>
                <a:latin typeface="Helvetica Neue"/>
                <a:ea typeface="Helvetica Neue"/>
                <a:cs typeface="Helvetica Neue"/>
                <a:sym typeface="Helvetica Neue"/>
              </a:rPr>
              <a:t>Key outcomes:</a:t>
            </a:r>
            <a:endParaRPr lang="en-GB" sz="2200" b="0" i="0" dirty="0">
              <a:effectLst/>
              <a:latin typeface="Helvetica Neue"/>
              <a:ea typeface="Helvetica Neue"/>
              <a:cs typeface="Helvetica Neue"/>
              <a:sym typeface="Helvetica Neue"/>
            </a:endParaRP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Validated Customer problem</a:t>
            </a:r>
          </a:p>
          <a:p>
            <a:r>
              <a:rPr lang="en-GB" sz="2200" b="1" i="0" dirty="0">
                <a:effectLst/>
                <a:latin typeface="Helvetica Neue"/>
                <a:ea typeface="Helvetica Neue"/>
                <a:cs typeface="Helvetica Neue"/>
                <a:sym typeface="Helvetica Neue"/>
              </a:rPr>
              <a:t>Customer:</a:t>
            </a:r>
            <a:r>
              <a:rPr lang="en-GB" sz="2200" b="0" i="0" dirty="0">
                <a:effectLst/>
                <a:latin typeface="Helvetica Neue"/>
                <a:ea typeface="Helvetica Neue"/>
                <a:cs typeface="Helvetica Neue"/>
                <a:sym typeface="Helvetica Neue"/>
              </a:rPr>
              <a:t> “</a:t>
            </a:r>
            <a:r>
              <a:rPr lang="en-GB" sz="2200" b="0" i="1" dirty="0">
                <a:effectLst/>
                <a:latin typeface="Helvetica Neue"/>
                <a:ea typeface="Helvetica Neue"/>
                <a:cs typeface="Helvetica Neue"/>
                <a:sym typeface="Helvetica Neue"/>
              </a:rPr>
              <a:t>I have this problem and would like it to be solved”</a:t>
            </a:r>
            <a:endParaRPr lang="en-GB" sz="2200" b="0" i="0" dirty="0">
              <a:effectLst/>
              <a:latin typeface="Helvetica Neue"/>
              <a:ea typeface="Helvetica Neue"/>
              <a:cs typeface="Helvetica Neue"/>
              <a:sym typeface="Helvetica Neue"/>
            </a:endParaRPr>
          </a:p>
          <a:p>
            <a:endParaRPr lang="en-GB" sz="2200" b="0" i="0" dirty="0">
              <a:effectLst/>
              <a:latin typeface="Helvetica Neue"/>
              <a:ea typeface="Helvetica Neue"/>
              <a:cs typeface="Helvetica Neue"/>
              <a:sym typeface="Helvetica Neue"/>
            </a:endParaRPr>
          </a:p>
          <a:p>
            <a:r>
              <a:rPr lang="en-GB" sz="3200" b="1" i="0" dirty="0">
                <a:effectLst/>
                <a:latin typeface="Helvetica Neue"/>
                <a:ea typeface="Helvetica Neue"/>
                <a:cs typeface="Helvetica Neue"/>
                <a:sym typeface="Helvetica Neue"/>
              </a:rPr>
              <a:t>Solution Fit</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The aim of this phase is to define the solution that best solves the customer problem.</a:t>
            </a:r>
          </a:p>
          <a:p>
            <a:r>
              <a:rPr lang="en-GB" sz="2200" b="0" i="0" dirty="0">
                <a:effectLst/>
                <a:latin typeface="Helvetica Neue"/>
                <a:ea typeface="Helvetica Neue"/>
                <a:cs typeface="Helvetica Neue"/>
                <a:sym typeface="Helvetica Neue"/>
              </a:rPr>
              <a:t>Through experimentation, you design and validate various features of your solution, iterating toward the solution most favoured by your customer. This helps you decide the MVP to build, offer and test with customers.</a:t>
            </a:r>
          </a:p>
          <a:p>
            <a:endParaRPr lang="en-GB" sz="2200" b="1" i="0" dirty="0">
              <a:effectLst/>
              <a:latin typeface="Helvetica Neue"/>
              <a:ea typeface="Helvetica Neue"/>
              <a:cs typeface="Helvetica Neue"/>
              <a:sym typeface="Helvetica Neue"/>
            </a:endParaRPr>
          </a:p>
          <a:p>
            <a:r>
              <a:rPr lang="en-GB" sz="2200" b="1" i="0" dirty="0">
                <a:effectLst/>
                <a:latin typeface="Helvetica Neue"/>
                <a:ea typeface="Helvetica Neue"/>
                <a:cs typeface="Helvetica Neue"/>
                <a:sym typeface="Helvetica Neue"/>
              </a:rPr>
              <a:t>Key outcomes:</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Validated solution (offer and value)</a:t>
            </a:r>
          </a:p>
          <a:p>
            <a:r>
              <a:rPr lang="en-GB" sz="2200" b="1" i="0" dirty="0">
                <a:effectLst/>
                <a:latin typeface="Helvetica Neue"/>
                <a:ea typeface="Helvetica Neue"/>
                <a:cs typeface="Helvetica Neue"/>
                <a:sym typeface="Helvetica Neue"/>
              </a:rPr>
              <a:t>Customer: </a:t>
            </a:r>
            <a:r>
              <a:rPr lang="en-GB" sz="2200" b="0" i="0" dirty="0">
                <a:effectLst/>
                <a:latin typeface="Helvetica Neue"/>
                <a:ea typeface="Helvetica Neue"/>
                <a:cs typeface="Helvetica Neue"/>
                <a:sym typeface="Helvetica Neue"/>
              </a:rPr>
              <a:t>“I want this solution, where can I buy it?”</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Market Fit</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During this phase you build and launch the actual product and associated services.</a:t>
            </a:r>
          </a:p>
          <a:p>
            <a:r>
              <a:rPr lang="en-GB" sz="2200" b="0" i="0" dirty="0">
                <a:effectLst/>
                <a:latin typeface="Helvetica Neue"/>
                <a:ea typeface="Helvetica Neue"/>
                <a:cs typeface="Helvetica Neue"/>
                <a:sym typeface="Helvetica Neue"/>
              </a:rPr>
              <a:t>This allows you to validate the business model of your initiative in an actual market and ascertain the commercial potential for your initiative based on the size of the customer segment(s).</a:t>
            </a:r>
          </a:p>
          <a:p>
            <a:r>
              <a:rPr lang="en-GB" sz="2200" b="0" i="0" dirty="0">
                <a:effectLst/>
                <a:latin typeface="Helvetica Neue"/>
                <a:ea typeface="Helvetica Neue"/>
                <a:cs typeface="Helvetica Neue"/>
                <a:sym typeface="Helvetica Neue"/>
              </a:rPr>
              <a:t>This is typically the most difficult and uncertain of the PACE phases: you are simultaneously iterating your solution and searching for a repeatable and scalable business model.</a:t>
            </a:r>
          </a:p>
          <a:p>
            <a:endParaRPr lang="en-GB" sz="2200" b="1" i="0" dirty="0">
              <a:effectLst/>
              <a:latin typeface="Helvetica Neue"/>
              <a:ea typeface="Helvetica Neue"/>
              <a:cs typeface="Helvetica Neue"/>
              <a:sym typeface="Helvetica Neue"/>
            </a:endParaRPr>
          </a:p>
          <a:p>
            <a:r>
              <a:rPr lang="en-GB" sz="2200" b="1" i="0" dirty="0">
                <a:effectLst/>
                <a:latin typeface="Helvetica Neue"/>
                <a:ea typeface="Helvetica Neue"/>
                <a:cs typeface="Helvetica Neue"/>
                <a:sym typeface="Helvetica Neue"/>
              </a:rPr>
              <a:t>Key outcomes:</a:t>
            </a:r>
          </a:p>
          <a:p>
            <a:endParaRPr lang="en-GB" sz="2200" b="0" i="0" dirty="0">
              <a:effectLst/>
              <a:latin typeface="Helvetica Neue"/>
              <a:ea typeface="Helvetica Neue"/>
              <a:cs typeface="Helvetica Neue"/>
              <a:sym typeface="Helvetica Neue"/>
            </a:endParaRPr>
          </a:p>
          <a:p>
            <a:r>
              <a:rPr lang="en-GB" sz="2200" b="0" i="0" dirty="0">
                <a:effectLst/>
                <a:latin typeface="Helvetica Neue"/>
                <a:ea typeface="Helvetica Neue"/>
                <a:cs typeface="Helvetica Neue"/>
                <a:sym typeface="Helvetica Neue"/>
              </a:rPr>
              <a:t>Validated MVP and market</a:t>
            </a:r>
          </a:p>
          <a:p>
            <a:r>
              <a:rPr lang="en-GB" sz="2200" b="1" i="0" dirty="0">
                <a:effectLst/>
                <a:latin typeface="Helvetica Neue"/>
                <a:ea typeface="Helvetica Neue"/>
                <a:cs typeface="Helvetica Neue"/>
                <a:sym typeface="Helvetica Neue"/>
              </a:rPr>
              <a:t>Customer:</a:t>
            </a:r>
            <a:r>
              <a:rPr lang="en-GB" sz="2200" b="0" i="0" dirty="0">
                <a:effectLst/>
                <a:latin typeface="Helvetica Neue"/>
                <a:ea typeface="Helvetica Neue"/>
                <a:cs typeface="Helvetica Neue"/>
                <a:sym typeface="Helvetica Neue"/>
              </a:rPr>
              <a:t> “I repeatedly use and recommend this solution to others”</a:t>
            </a:r>
          </a:p>
          <a:p>
            <a:endParaRPr lang="en-GB" sz="2200" b="0" i="0" dirty="0">
              <a:effectLst/>
              <a:latin typeface="Helvetica Neue"/>
              <a:ea typeface="Helvetica Neue"/>
              <a:cs typeface="Helvetica Neue"/>
              <a:sym typeface="Helvetica Neue"/>
            </a:endParaRPr>
          </a:p>
          <a:p>
            <a:endParaRPr lang="en-NL" dirty="0"/>
          </a:p>
        </p:txBody>
      </p:sp>
    </p:spTree>
    <p:extLst>
      <p:ext uri="{BB962C8B-B14F-4D97-AF65-F5344CB8AC3E}">
        <p14:creationId xmlns:p14="http://schemas.microsoft.com/office/powerpoint/2010/main" val="12058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Midd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Title Text"/>
          <p:cNvSpPr txBox="1">
            <a:spLocks noGrp="1"/>
          </p:cNvSpPr>
          <p:nvPr>
            <p:ph type="body" sz="half" idx="13"/>
          </p:nvPr>
        </p:nvSpPr>
        <p:spPr>
          <a:xfrm>
            <a:off x="8820646" y="4902200"/>
            <a:ext cx="14519077" cy="6925271"/>
          </a:xfrm>
          <a:prstGeom prst="rect">
            <a:avLst/>
          </a:prstGeom>
        </p:spPr>
        <p:txBody>
          <a:bodyPr anchor="t"/>
          <a:lstStyle>
            <a:lvl1pPr marL="0" indent="0">
              <a:buSzTx/>
              <a:buNone/>
              <a:defRPr sz="3800"/>
            </a:lvl1pPr>
          </a:lstStyle>
          <a:p>
            <a:r>
              <a:t>Title Text</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Righ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4764246" y="350639"/>
            <a:ext cx="7639447" cy="3535561"/>
          </a:xfrm>
          <a:prstGeom prst="rect">
            <a:avLst/>
          </a:prstGeom>
        </p:spPr>
        <p:txBody>
          <a:bodyPr/>
          <a:lstStyle/>
          <a:p>
            <a:r>
              <a:t>Title Text</a:t>
            </a:r>
          </a:p>
        </p:txBody>
      </p:sp>
      <p:sp>
        <p:nvSpPr>
          <p:cNvPr id="22" name="Title Text"/>
          <p:cNvSpPr txBox="1">
            <a:spLocks noGrp="1"/>
          </p:cNvSpPr>
          <p:nvPr>
            <p:ph type="body" sz="quarter" idx="13"/>
          </p:nvPr>
        </p:nvSpPr>
        <p:spPr>
          <a:xfrm>
            <a:off x="14764246" y="4902200"/>
            <a:ext cx="7639447" cy="6925271"/>
          </a:xfrm>
          <a:prstGeom prst="rect">
            <a:avLst/>
          </a:prstGeom>
        </p:spPr>
        <p:txBody>
          <a:bodyPr anchor="t"/>
          <a:lstStyle>
            <a:lvl1pPr marL="0" indent="0">
              <a:buSzTx/>
              <a:buNone/>
              <a:defRPr sz="3800"/>
            </a:lvl1pPr>
          </a:lstStyle>
          <a:p>
            <a:r>
              <a:t>Title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 name="Line"/>
          <p:cNvSpPr/>
          <p:nvPr/>
        </p:nvSpPr>
        <p:spPr>
          <a:xfrm flipV="1">
            <a:off x="13868399" y="1269999"/>
            <a:ext cx="1" cy="11176002"/>
          </a:xfrm>
          <a:prstGeom prst="line">
            <a:avLst/>
          </a:prstGeom>
          <a:ln w="38100">
            <a:solidFill>
              <a:srgbClr val="A5A4A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Full + Graphic">
    <p:spTree>
      <p:nvGrpSpPr>
        <p:cNvPr id="1" name=""/>
        <p:cNvGrpSpPr/>
        <p:nvPr/>
      </p:nvGrpSpPr>
      <p:grpSpPr>
        <a:xfrm>
          <a:off x="0" y="0"/>
          <a:ext cx="0" cy="0"/>
          <a:chOff x="0" y="0"/>
          <a:chExt cx="0" cy="0"/>
        </a:xfrm>
      </p:grpSpPr>
      <p:sp>
        <p:nvSpPr>
          <p:cNvPr id="31" name="Title Text"/>
          <p:cNvSpPr txBox="1">
            <a:spLocks noGrp="1"/>
          </p:cNvSpPr>
          <p:nvPr>
            <p:ph type="title"/>
          </p:nvPr>
        </p:nvSpPr>
        <p:spPr>
          <a:xfrm>
            <a:off x="4600558" y="3919934"/>
            <a:ext cx="16260962" cy="3535562"/>
          </a:xfrm>
          <a:prstGeom prst="rect">
            <a:avLst/>
          </a:prstGeom>
        </p:spPr>
        <p:txBody>
          <a:bodyPr/>
          <a:lstStyle/>
          <a:p>
            <a:r>
              <a:t>Title Text</a:t>
            </a:r>
          </a:p>
        </p:txBody>
      </p:sp>
      <p:sp>
        <p:nvSpPr>
          <p:cNvPr id="32" name="Title Text"/>
          <p:cNvSpPr txBox="1">
            <a:spLocks noGrp="1"/>
          </p:cNvSpPr>
          <p:nvPr>
            <p:ph type="body" sz="quarter" idx="13"/>
          </p:nvPr>
        </p:nvSpPr>
        <p:spPr>
          <a:xfrm>
            <a:off x="4600558" y="8471495"/>
            <a:ext cx="16260962" cy="3394076"/>
          </a:xfrm>
          <a:prstGeom prst="rect">
            <a:avLst/>
          </a:prstGeom>
        </p:spPr>
        <p:txBody>
          <a:bodyPr anchor="t"/>
          <a:lstStyle>
            <a:lvl1pPr marL="0" indent="0">
              <a:buSzTx/>
              <a:buNone/>
              <a:defRPr sz="3800"/>
            </a:lvl1p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ull">
    <p:spTree>
      <p:nvGrpSpPr>
        <p:cNvPr id="1" name=""/>
        <p:cNvGrpSpPr/>
        <p:nvPr/>
      </p:nvGrpSpPr>
      <p:grpSpPr>
        <a:xfrm>
          <a:off x="0" y="0"/>
          <a:ext cx="0" cy="0"/>
          <a:chOff x="0" y="0"/>
          <a:chExt cx="0" cy="0"/>
        </a:xfrm>
      </p:grpSpPr>
      <p:sp>
        <p:nvSpPr>
          <p:cNvPr id="40" name="Title Text"/>
          <p:cNvSpPr txBox="1">
            <a:spLocks noGrp="1"/>
          </p:cNvSpPr>
          <p:nvPr>
            <p:ph type="title"/>
          </p:nvPr>
        </p:nvSpPr>
        <p:spPr>
          <a:xfrm>
            <a:off x="4061519" y="350639"/>
            <a:ext cx="16260962" cy="3535561"/>
          </a:xfrm>
          <a:prstGeom prst="rect">
            <a:avLst/>
          </a:prstGeom>
        </p:spPr>
        <p:txBody>
          <a:bodyPr/>
          <a:lstStyle/>
          <a:p>
            <a:r>
              <a:t>Title Text</a:t>
            </a:r>
          </a:p>
        </p:txBody>
      </p:sp>
      <p:sp>
        <p:nvSpPr>
          <p:cNvPr id="41" name="Title Text"/>
          <p:cNvSpPr txBox="1">
            <a:spLocks noGrp="1"/>
          </p:cNvSpPr>
          <p:nvPr>
            <p:ph type="body" sz="half" idx="13"/>
          </p:nvPr>
        </p:nvSpPr>
        <p:spPr>
          <a:xfrm>
            <a:off x="4061519" y="4902200"/>
            <a:ext cx="16260962" cy="7339906"/>
          </a:xfrm>
          <a:prstGeom prst="rect">
            <a:avLst/>
          </a:prstGeom>
        </p:spPr>
        <p:txBody>
          <a:bodyPr anchor="t"/>
          <a:lstStyle>
            <a:lvl1pPr marL="0" indent="0">
              <a:buSzTx/>
              <a:buNone/>
              <a:defRPr sz="3800"/>
            </a:lvl1pPr>
          </a:lstStyle>
          <a:p>
            <a:r>
              <a:t>Title Text</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EFEDE1"/>
            </a:gs>
          </a:gsLst>
          <a:lin ang="14994053" scaled="0"/>
        </a:gradFill>
        <a:effectLst/>
      </p:bgPr>
    </p:bg>
    <p:spTree>
      <p:nvGrpSpPr>
        <p:cNvPr id="1" name=""/>
        <p:cNvGrpSpPr/>
        <p:nvPr/>
      </p:nvGrpSpPr>
      <p:grpSpPr>
        <a:xfrm>
          <a:off x="0" y="0"/>
          <a:ext cx="0" cy="0"/>
          <a:chOff x="0" y="0"/>
          <a:chExt cx="0" cy="0"/>
        </a:xfrm>
      </p:grpSpPr>
      <p:sp>
        <p:nvSpPr>
          <p:cNvPr id="2" name="Line"/>
          <p:cNvSpPr/>
          <p:nvPr/>
        </p:nvSpPr>
        <p:spPr>
          <a:xfrm flipV="1">
            <a:off x="7933878" y="1269999"/>
            <a:ext cx="1" cy="11176002"/>
          </a:xfrm>
          <a:prstGeom prst="line">
            <a:avLst/>
          </a:prstGeom>
          <a:ln w="38100">
            <a:solidFill>
              <a:srgbClr val="A5A4A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 name="Title Text"/>
          <p:cNvSpPr txBox="1">
            <a:spLocks noGrp="1"/>
          </p:cNvSpPr>
          <p:nvPr>
            <p:ph type="title"/>
          </p:nvPr>
        </p:nvSpPr>
        <p:spPr>
          <a:xfrm>
            <a:off x="8820646" y="350639"/>
            <a:ext cx="14519077" cy="35355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p>
            <a:r>
              <a:t>Title Text</a:t>
            </a:r>
          </a:p>
        </p:txBody>
      </p:sp>
      <p:sp>
        <p:nvSpPr>
          <p:cNvPr id="4" name="Slide Number"/>
          <p:cNvSpPr txBox="1">
            <a:spLocks noGrp="1"/>
          </p:cNvSpPr>
          <p:nvPr>
            <p:ph type="sldNum" sz="quarter" idx="2"/>
          </p:nvPr>
        </p:nvSpPr>
        <p:spPr>
          <a:xfrm>
            <a:off x="11965334" y="12640270"/>
            <a:ext cx="453332" cy="469901"/>
          </a:xfrm>
          <a:prstGeom prst="rect">
            <a:avLst/>
          </a:prstGeom>
          <a:ln w="12700">
            <a:miter lim="400000"/>
          </a:ln>
        </p:spPr>
        <p:txBody>
          <a:bodyPr wrap="none" lIns="50800" tIns="50800" rIns="50800" bIns="50800">
            <a:spAutoFit/>
          </a:bodyPr>
          <a:lstStyle>
            <a:lvl1pPr>
              <a:defRPr sz="2400" b="0">
                <a:latin typeface="Helvetica"/>
                <a:ea typeface="Helvetica"/>
                <a:cs typeface="Helvetica"/>
                <a:sym typeface="Helvetica"/>
              </a:defRPr>
            </a:lvl1pPr>
          </a:lstStyle>
          <a:p>
            <a:fld id="{86CB4B4D-7CA3-9044-876B-883B54F8677D}" type="slidenum">
              <a:t>‹#›</a:t>
            </a:fld>
            <a:endParaRPr/>
          </a:p>
        </p:txBody>
      </p:sp>
      <p:sp>
        <p:nvSpPr>
          <p:cNvPr id="5"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1pPr>
      <a:lvl2pPr marL="0" marR="0" indent="2286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2pPr>
      <a:lvl3pPr marL="0" marR="0" indent="4572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3pPr>
      <a:lvl4pPr marL="0" marR="0" indent="6858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4pPr>
      <a:lvl5pPr marL="0" marR="0" indent="9144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5pPr>
      <a:lvl6pPr marL="0" marR="0" indent="11430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6pPr>
      <a:lvl7pPr marL="0" marR="0" indent="13716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7pPr>
      <a:lvl8pPr marL="0" marR="0" indent="16002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8pPr>
      <a:lvl9pPr marL="0" marR="0" indent="18288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9pPr>
    </p:titleStyle>
    <p:bodyStyle>
      <a:lvl1pPr marL="63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1pPr>
      <a:lvl2pPr marL="127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2pPr>
      <a:lvl3pPr marL="190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3pPr>
      <a:lvl4pPr marL="254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4pPr>
      <a:lvl5pPr marL="317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5pPr>
      <a:lvl6pPr marL="381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6pPr>
      <a:lvl7pPr marL="444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7pPr>
      <a:lvl8pPr marL="508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8pPr>
      <a:lvl9pPr marL="571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3.wdp"/><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fi.co/insight/creating-a-startup-pitch-deck-start-with-this-easy-to-use-template" TargetMode="External"/><Relationship Id="rId2" Type="http://schemas.openxmlformats.org/officeDocument/2006/relationships/hyperlink" Target="https://fi.co/insight/read-this-checklist-before-pitching-to-a-venture-capitalist" TargetMode="External"/><Relationship Id="rId1" Type="http://schemas.openxmlformats.org/officeDocument/2006/relationships/slideLayout" Target="../slideLayouts/slideLayout4.xml"/><Relationship Id="rId4" Type="http://schemas.openxmlformats.org/officeDocument/2006/relationships/hyperlink" Target="https://fi.co/insight/these-are-the-4-most-important-pitch-deck-templates-you-ne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www.ing.com/Investor-relations/Financial-performance/Annual-reports.htm"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ing.jobs/Global/Careers/expertise/Tech.htm#:~:text=With%20around%208%2C000%20IT%20colleagues,opportunities%20to%20people%20with%20initiative"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itch deck template"/>
          <p:cNvSpPr txBox="1">
            <a:spLocks noGrp="1"/>
          </p:cNvSpPr>
          <p:nvPr>
            <p:ph type="title"/>
          </p:nvPr>
        </p:nvSpPr>
        <p:spPr>
          <a:xfrm>
            <a:off x="738454" y="2062979"/>
            <a:ext cx="16456725" cy="5597911"/>
          </a:xfrm>
          <a:prstGeom prst="rect">
            <a:avLst/>
          </a:prstGeom>
        </p:spPr>
        <p:txBody>
          <a:bodyPr>
            <a:normAutofit fontScale="90000"/>
          </a:bodyPr>
          <a:lstStyle>
            <a:lvl1pPr algn="ctr">
              <a:defRPr sz="4800" cap="none" spc="0">
                <a:solidFill>
                  <a:srgbClr val="000000"/>
                </a:solidFill>
                <a:latin typeface="Helvetica"/>
                <a:ea typeface="Helvetica"/>
                <a:cs typeface="Helvetica"/>
                <a:sym typeface="Helvetica"/>
              </a:defRPr>
            </a:lvl1pPr>
          </a:lstStyle>
          <a:p>
            <a:pPr algn="l"/>
            <a:r>
              <a:rPr lang="nl-NL" sz="21500" b="1" dirty="0">
                <a:latin typeface="Arial" panose="020B0604020202020204" pitchFamily="34" charset="0"/>
                <a:cs typeface="Arial" panose="020B0604020202020204" pitchFamily="34" charset="0"/>
              </a:rPr>
              <a:t>TECH </a:t>
            </a:r>
            <a:br>
              <a:rPr lang="nl-NL" sz="21500" b="1" dirty="0">
                <a:latin typeface="Arial" panose="020B0604020202020204" pitchFamily="34" charset="0"/>
                <a:cs typeface="Arial" panose="020B0604020202020204" pitchFamily="34" charset="0"/>
              </a:rPr>
            </a:br>
            <a:r>
              <a:rPr lang="nl-NL" sz="21500" b="1" dirty="0">
                <a:latin typeface="Arial" panose="020B0604020202020204" pitchFamily="34" charset="0"/>
                <a:cs typeface="Arial" panose="020B0604020202020204" pitchFamily="34" charset="0"/>
              </a:rPr>
              <a:t>DIAMONDS</a:t>
            </a:r>
            <a:endParaRPr sz="21500" b="1" dirty="0">
              <a:latin typeface="Arial" panose="020B0604020202020204" pitchFamily="34" charset="0"/>
              <a:cs typeface="Arial" panose="020B0604020202020204" pitchFamily="34" charset="0"/>
            </a:endParaRPr>
          </a:p>
        </p:txBody>
      </p:sp>
      <p:sp>
        <p:nvSpPr>
          <p:cNvPr id="52"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a:t>
            </a:fld>
            <a:endParaRPr dirty="0"/>
          </a:p>
        </p:txBody>
      </p:sp>
      <p:sp>
        <p:nvSpPr>
          <p:cNvPr id="3" name="Rectangle 2">
            <a:extLst>
              <a:ext uri="{FF2B5EF4-FFF2-40B4-BE49-F238E27FC236}">
                <a16:creationId xmlns:a16="http://schemas.microsoft.com/office/drawing/2014/main" id="{016529E6-EEED-2F41-A77F-3DB23F6651F8}"/>
              </a:ext>
            </a:extLst>
          </p:cNvPr>
          <p:cNvSpPr/>
          <p:nvPr/>
        </p:nvSpPr>
        <p:spPr>
          <a:xfrm>
            <a:off x="1920117" y="8013100"/>
            <a:ext cx="18977268" cy="830997"/>
          </a:xfrm>
          <a:prstGeom prst="rect">
            <a:avLst/>
          </a:prstGeom>
        </p:spPr>
        <p:txBody>
          <a:bodyPr wrap="square">
            <a:spAutoFit/>
          </a:bodyPr>
          <a:lstStyle/>
          <a:p>
            <a:r>
              <a:rPr lang="en-GB" sz="4800" i="1" dirty="0">
                <a:latin typeface="Arial" panose="020B0604020202020204" pitchFamily="34" charset="0"/>
                <a:cs typeface="Arial" panose="020B0604020202020204" pitchFamily="34" charset="0"/>
              </a:rPr>
              <a:t>Fit your people in the team where they sparkle brightest </a:t>
            </a:r>
          </a:p>
        </p:txBody>
      </p:sp>
      <p:grpSp>
        <p:nvGrpSpPr>
          <p:cNvPr id="7" name="Group 6">
            <a:extLst>
              <a:ext uri="{FF2B5EF4-FFF2-40B4-BE49-F238E27FC236}">
                <a16:creationId xmlns:a16="http://schemas.microsoft.com/office/drawing/2014/main" id="{8E551A13-B708-ED45-89EE-AFE4EA1E95A3}"/>
              </a:ext>
            </a:extLst>
          </p:cNvPr>
          <p:cNvGrpSpPr/>
          <p:nvPr/>
        </p:nvGrpSpPr>
        <p:grpSpPr>
          <a:xfrm>
            <a:off x="15210263" y="570778"/>
            <a:ext cx="8717776" cy="8717776"/>
            <a:chOff x="15210263" y="570778"/>
            <a:chExt cx="8717776" cy="8717776"/>
          </a:xfrm>
        </p:grpSpPr>
        <p:pic>
          <p:nvPicPr>
            <p:cNvPr id="2" name="Picture 1">
              <a:extLst>
                <a:ext uri="{FF2B5EF4-FFF2-40B4-BE49-F238E27FC236}">
                  <a16:creationId xmlns:a16="http://schemas.microsoft.com/office/drawing/2014/main" id="{D29E1652-CD3D-FC45-B5A6-4C6ABCD902D9}"/>
                </a:ext>
              </a:extLst>
            </p:cNvPr>
            <p:cNvPicPr>
              <a:picLocks noChangeAspect="1"/>
            </p:cNvPicPr>
            <p:nvPr/>
          </p:nvPicPr>
          <p:blipFill>
            <a:blip r:embed="rId3"/>
            <a:stretch>
              <a:fillRect/>
            </a:stretch>
          </p:blipFill>
          <p:spPr>
            <a:xfrm>
              <a:off x="15210263" y="570778"/>
              <a:ext cx="8717776" cy="8717776"/>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7AC2B4C8-9BA1-4F4D-B13D-279FEF8C7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6314" y="2392771"/>
              <a:ext cx="2341137" cy="2341137"/>
            </a:xfrm>
            <a:prstGeom prst="rect">
              <a:avLst/>
            </a:prstGeom>
          </p:spPr>
        </p:pic>
      </p:grpSp>
      <p:sp>
        <p:nvSpPr>
          <p:cNvPr id="8" name="First Last">
            <a:extLst>
              <a:ext uri="{FF2B5EF4-FFF2-40B4-BE49-F238E27FC236}">
                <a16:creationId xmlns:a16="http://schemas.microsoft.com/office/drawing/2014/main" id="{89D681C3-4C9B-1547-B7E4-3A8595FBAD56}"/>
              </a:ext>
            </a:extLst>
          </p:cNvPr>
          <p:cNvSpPr txBox="1"/>
          <p:nvPr/>
        </p:nvSpPr>
        <p:spPr>
          <a:xfrm>
            <a:off x="8789488" y="10290292"/>
            <a:ext cx="7044235" cy="10738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5000" b="0">
                <a:latin typeface="Helvetica"/>
                <a:ea typeface="Helvetica"/>
                <a:cs typeface="Helvetica"/>
                <a:sym typeface="Helvetica"/>
              </a:defRPr>
            </a:lvl1pPr>
          </a:lstStyle>
          <a:p>
            <a:r>
              <a:rPr lang="nl-NL" dirty="0"/>
              <a:t>Jeroen Bijlsma</a:t>
            </a:r>
            <a:endParaRPr dirty="0"/>
          </a:p>
        </p:txBody>
      </p:sp>
      <p:sp>
        <p:nvSpPr>
          <p:cNvPr id="9" name="position">
            <a:extLst>
              <a:ext uri="{FF2B5EF4-FFF2-40B4-BE49-F238E27FC236}">
                <a16:creationId xmlns:a16="http://schemas.microsoft.com/office/drawing/2014/main" id="{BC9F035D-3132-5E48-81C1-891F7CC21EDB}"/>
              </a:ext>
            </a:extLst>
          </p:cNvPr>
          <p:cNvSpPr txBox="1"/>
          <p:nvPr/>
        </p:nvSpPr>
        <p:spPr>
          <a:xfrm>
            <a:off x="8733404" y="11193478"/>
            <a:ext cx="6872587" cy="6340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2800" b="0" cap="all" spc="196">
                <a:solidFill>
                  <a:srgbClr val="808080"/>
                </a:solidFill>
                <a:latin typeface="Helvetica"/>
                <a:ea typeface="Helvetica"/>
                <a:cs typeface="Helvetica"/>
                <a:sym typeface="Helvetica"/>
              </a:defRPr>
            </a:lvl1pPr>
          </a:lstStyle>
          <a:p>
            <a:r>
              <a:rPr lang="nl-NL" dirty="0"/>
              <a:t>FOUNDER / CEO</a:t>
            </a:r>
            <a:endParaRPr dirty="0"/>
          </a:p>
        </p:txBody>
      </p:sp>
      <p:sp>
        <p:nvSpPr>
          <p:cNvPr id="10" name="email@address.com">
            <a:extLst>
              <a:ext uri="{FF2B5EF4-FFF2-40B4-BE49-F238E27FC236}">
                <a16:creationId xmlns:a16="http://schemas.microsoft.com/office/drawing/2014/main" id="{6E1C373A-34E0-E046-9DF5-239A3A87BF84}"/>
              </a:ext>
            </a:extLst>
          </p:cNvPr>
          <p:cNvSpPr txBox="1"/>
          <p:nvPr/>
        </p:nvSpPr>
        <p:spPr>
          <a:xfrm>
            <a:off x="8733403" y="11743283"/>
            <a:ext cx="6872587" cy="6340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2800" b="0" i="1" spc="196">
                <a:solidFill>
                  <a:srgbClr val="808080"/>
                </a:solidFill>
                <a:latin typeface="Helvetica"/>
                <a:ea typeface="Helvetica"/>
                <a:cs typeface="Helvetica"/>
                <a:sym typeface="Helvetica"/>
              </a:defRPr>
            </a:lvl1pPr>
          </a:lstStyle>
          <a:p>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Timeline&#10;&#10;Description automatically generated">
            <a:extLst>
              <a:ext uri="{FF2B5EF4-FFF2-40B4-BE49-F238E27FC236}">
                <a16:creationId xmlns:a16="http://schemas.microsoft.com/office/drawing/2014/main" id="{049175FA-FC1A-5241-97EE-3F7663667163}"/>
              </a:ext>
            </a:extLst>
          </p:cNvPr>
          <p:cNvPicPr>
            <a:picLocks noChangeAspect="1"/>
          </p:cNvPicPr>
          <p:nvPr/>
        </p:nvPicPr>
        <p:blipFill>
          <a:blip r:embed="rId3">
            <a:extLst>
              <a:ext uri="{28A0092B-C50C-407E-A947-70E740481C1C}">
                <a14:useLocalDpi xmlns:a14="http://schemas.microsoft.com/office/drawing/2010/main" val="0"/>
              </a:ext>
            </a:extLst>
          </a:blip>
          <a:srcRect r="77074"/>
          <a:stretch>
            <a:fillRect/>
          </a:stretch>
        </p:blipFill>
        <p:spPr>
          <a:xfrm>
            <a:off x="1072135" y="3085443"/>
            <a:ext cx="5064897" cy="7599766"/>
          </a:xfrm>
          <a:custGeom>
            <a:avLst/>
            <a:gdLst>
              <a:gd name="connsiteX0" fmla="*/ 0 w 5064897"/>
              <a:gd name="connsiteY0" fmla="*/ 0 h 7599766"/>
              <a:gd name="connsiteX1" fmla="*/ 5064897 w 5064897"/>
              <a:gd name="connsiteY1" fmla="*/ 0 h 7599766"/>
              <a:gd name="connsiteX2" fmla="*/ 5064897 w 5064897"/>
              <a:gd name="connsiteY2" fmla="*/ 7599766 h 7599766"/>
              <a:gd name="connsiteX3" fmla="*/ 0 w 5064897"/>
              <a:gd name="connsiteY3" fmla="*/ 7599766 h 7599766"/>
              <a:gd name="connsiteX4" fmla="*/ 0 w 5064897"/>
              <a:gd name="connsiteY4" fmla="*/ 0 h 759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4897" h="7599766">
                <a:moveTo>
                  <a:pt x="0" y="0"/>
                </a:moveTo>
                <a:lnTo>
                  <a:pt x="5064897" y="0"/>
                </a:lnTo>
                <a:lnTo>
                  <a:pt x="5064897" y="7599766"/>
                </a:lnTo>
                <a:lnTo>
                  <a:pt x="0" y="7599766"/>
                </a:lnTo>
                <a:lnTo>
                  <a:pt x="0" y="0"/>
                </a:lnTo>
                <a:close/>
              </a:path>
            </a:pathLst>
          </a:custGeom>
        </p:spPr>
      </p:pic>
      <p:pic>
        <p:nvPicPr>
          <p:cNvPr id="19" name="Picture 18" descr="Timeline&#10;&#10;Description automatically generated">
            <a:extLst>
              <a:ext uri="{FF2B5EF4-FFF2-40B4-BE49-F238E27FC236}">
                <a16:creationId xmlns:a16="http://schemas.microsoft.com/office/drawing/2014/main" id="{ED08C22A-9A19-784B-A230-41C739B15E03}"/>
              </a:ext>
            </a:extLst>
          </p:cNvPr>
          <p:cNvPicPr>
            <a:picLocks noChangeAspect="1"/>
          </p:cNvPicPr>
          <p:nvPr/>
        </p:nvPicPr>
        <p:blipFill>
          <a:blip r:embed="rId3">
            <a:extLst>
              <a:ext uri="{28A0092B-C50C-407E-A947-70E740481C1C}">
                <a14:useLocalDpi xmlns:a14="http://schemas.microsoft.com/office/drawing/2010/main" val="0"/>
              </a:ext>
            </a:extLst>
          </a:blip>
          <a:srcRect l="-1351" t="-1628" r="77074" b="-1611"/>
          <a:stretch>
            <a:fillRect/>
          </a:stretch>
        </p:blipFill>
        <p:spPr>
          <a:xfrm>
            <a:off x="773723" y="2136941"/>
            <a:ext cx="5363308" cy="7845952"/>
          </a:xfrm>
          <a:custGeom>
            <a:avLst/>
            <a:gdLst>
              <a:gd name="connsiteX0" fmla="*/ 0 w 5363308"/>
              <a:gd name="connsiteY0" fmla="*/ 0 h 7845952"/>
              <a:gd name="connsiteX1" fmla="*/ 5363308 w 5363308"/>
              <a:gd name="connsiteY1" fmla="*/ 0 h 7845952"/>
              <a:gd name="connsiteX2" fmla="*/ 5363308 w 5363308"/>
              <a:gd name="connsiteY2" fmla="*/ 123750 h 7845952"/>
              <a:gd name="connsiteX3" fmla="*/ 298411 w 5363308"/>
              <a:gd name="connsiteY3" fmla="*/ 123750 h 7845952"/>
              <a:gd name="connsiteX4" fmla="*/ 298411 w 5363308"/>
              <a:gd name="connsiteY4" fmla="*/ 7723516 h 7845952"/>
              <a:gd name="connsiteX5" fmla="*/ 5363308 w 5363308"/>
              <a:gd name="connsiteY5" fmla="*/ 7723516 h 7845952"/>
              <a:gd name="connsiteX6" fmla="*/ 5363308 w 5363308"/>
              <a:gd name="connsiteY6" fmla="*/ 7845952 h 7845952"/>
              <a:gd name="connsiteX7" fmla="*/ 0 w 5363308"/>
              <a:gd name="connsiteY7" fmla="*/ 7845952 h 7845952"/>
              <a:gd name="connsiteX8" fmla="*/ 0 w 5363308"/>
              <a:gd name="connsiteY8" fmla="*/ 0 h 784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3308" h="7845952">
                <a:moveTo>
                  <a:pt x="0" y="0"/>
                </a:moveTo>
                <a:lnTo>
                  <a:pt x="5363308" y="0"/>
                </a:lnTo>
                <a:lnTo>
                  <a:pt x="5363308" y="123750"/>
                </a:lnTo>
                <a:lnTo>
                  <a:pt x="298411" y="123750"/>
                </a:lnTo>
                <a:lnTo>
                  <a:pt x="298411" y="7723516"/>
                </a:lnTo>
                <a:lnTo>
                  <a:pt x="5363308" y="7723516"/>
                </a:lnTo>
                <a:lnTo>
                  <a:pt x="5363308" y="7845952"/>
                </a:lnTo>
                <a:lnTo>
                  <a:pt x="0" y="7845952"/>
                </a:lnTo>
                <a:lnTo>
                  <a:pt x="0" y="0"/>
                </a:lnTo>
                <a:close/>
              </a:path>
            </a:pathLst>
          </a:custGeom>
        </p:spPr>
      </p:pic>
      <p:pic>
        <p:nvPicPr>
          <p:cNvPr id="18" name="Picture 17" descr="Timeline&#10;&#10;Description automatically generated">
            <a:extLst>
              <a:ext uri="{FF2B5EF4-FFF2-40B4-BE49-F238E27FC236}">
                <a16:creationId xmlns:a16="http://schemas.microsoft.com/office/drawing/2014/main" id="{8CB0AC46-AEA6-724D-B587-6763169653B5}"/>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 uri="{28A0092B-C50C-407E-A947-70E740481C1C}">
                <a14:useLocalDpi xmlns:a14="http://schemas.microsoft.com/office/drawing/2010/main" val="0"/>
              </a:ext>
            </a:extLst>
          </a:blip>
          <a:srcRect l="22926"/>
          <a:stretch>
            <a:fillRect/>
          </a:stretch>
        </p:blipFill>
        <p:spPr>
          <a:xfrm>
            <a:off x="6137032" y="3085443"/>
            <a:ext cx="17027445" cy="7599766"/>
          </a:xfrm>
          <a:custGeom>
            <a:avLst/>
            <a:gdLst>
              <a:gd name="connsiteX0" fmla="*/ 0 w 17027445"/>
              <a:gd name="connsiteY0" fmla="*/ 0 h 7599766"/>
              <a:gd name="connsiteX1" fmla="*/ 17027445 w 17027445"/>
              <a:gd name="connsiteY1" fmla="*/ 0 h 7599766"/>
              <a:gd name="connsiteX2" fmla="*/ 17027445 w 17027445"/>
              <a:gd name="connsiteY2" fmla="*/ 7599766 h 7599766"/>
              <a:gd name="connsiteX3" fmla="*/ 0 w 17027445"/>
              <a:gd name="connsiteY3" fmla="*/ 7599766 h 7599766"/>
              <a:gd name="connsiteX4" fmla="*/ 0 w 17027445"/>
              <a:gd name="connsiteY4" fmla="*/ 0 h 759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7445" h="7599766">
                <a:moveTo>
                  <a:pt x="0" y="0"/>
                </a:moveTo>
                <a:lnTo>
                  <a:pt x="17027445" y="0"/>
                </a:lnTo>
                <a:lnTo>
                  <a:pt x="17027445" y="7599766"/>
                </a:lnTo>
                <a:lnTo>
                  <a:pt x="0" y="7599766"/>
                </a:lnTo>
                <a:lnTo>
                  <a:pt x="0" y="0"/>
                </a:lnTo>
                <a:close/>
              </a:path>
            </a:pathLst>
          </a:custGeom>
        </p:spPr>
      </p:pic>
      <p:sp>
        <p:nvSpPr>
          <p:cNvPr id="9" name="Title 1">
            <a:extLst>
              <a:ext uri="{FF2B5EF4-FFF2-40B4-BE49-F238E27FC236}">
                <a16:creationId xmlns:a16="http://schemas.microsoft.com/office/drawing/2014/main" id="{D4ABDCD5-31B5-0E44-BFBC-39E52A400E7B}"/>
              </a:ext>
            </a:extLst>
          </p:cNvPr>
          <p:cNvSpPr>
            <a:spLocks noGrp="1"/>
          </p:cNvSpPr>
          <p:nvPr>
            <p:ph type="title"/>
          </p:nvPr>
        </p:nvSpPr>
        <p:spPr>
          <a:xfrm>
            <a:off x="1072134" y="540154"/>
            <a:ext cx="16260962" cy="1123255"/>
          </a:xfrm>
        </p:spPr>
        <p:txBody>
          <a:bodyPr>
            <a:normAutofit fontScale="90000"/>
          </a:bodyPr>
          <a:lstStyle/>
          <a:p>
            <a:r>
              <a:rPr lang="en-NL" dirty="0"/>
              <a:t>HOW to start: The pace way of working</a:t>
            </a:r>
          </a:p>
        </p:txBody>
      </p:sp>
      <p:sp>
        <p:nvSpPr>
          <p:cNvPr id="10" name="TextBox 9">
            <a:extLst>
              <a:ext uri="{FF2B5EF4-FFF2-40B4-BE49-F238E27FC236}">
                <a16:creationId xmlns:a16="http://schemas.microsoft.com/office/drawing/2014/main" id="{203D0D1C-FA65-D444-8033-753DF4971097}"/>
              </a:ext>
            </a:extLst>
          </p:cNvPr>
          <p:cNvSpPr txBox="1"/>
          <p:nvPr/>
        </p:nvSpPr>
        <p:spPr>
          <a:xfrm>
            <a:off x="1072134" y="1964499"/>
            <a:ext cx="2094201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NL" dirty="0"/>
              <a:t>GOAL: KILL NON VIABLE IDEAS QUICKLY!</a:t>
            </a: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9016895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Artboard 1 copy.png" descr="Artboard 1 copy.png"/>
          <p:cNvPicPr>
            <a:picLocks noChangeAspect="1"/>
          </p:cNvPicPr>
          <p:nvPr/>
        </p:nvPicPr>
        <p:blipFill>
          <a:blip r:embed="rId3"/>
          <a:stretch>
            <a:fillRect/>
          </a:stretch>
        </p:blipFill>
        <p:spPr>
          <a:xfrm>
            <a:off x="0" y="3570"/>
            <a:ext cx="24384000" cy="13708860"/>
          </a:xfrm>
          <a:prstGeom prst="rect">
            <a:avLst/>
          </a:prstGeom>
          <a:ln w="12700">
            <a:miter lim="400000"/>
          </a:ln>
        </p:spPr>
      </p:pic>
      <p:sp>
        <p:nvSpPr>
          <p:cNvPr id="67" name="problem"/>
          <p:cNvSpPr txBox="1">
            <a:spLocks noGrp="1"/>
          </p:cNvSpPr>
          <p:nvPr>
            <p:ph type="title"/>
          </p:nvPr>
        </p:nvSpPr>
        <p:spPr>
          <a:xfrm>
            <a:off x="1820342" y="959987"/>
            <a:ext cx="16260962" cy="1187605"/>
          </a:xfrm>
          <a:prstGeom prst="rect">
            <a:avLst/>
          </a:prstGeom>
        </p:spPr>
        <p:txBody>
          <a:bodyPr/>
          <a:lstStyle/>
          <a:p>
            <a:r>
              <a:rPr lang="nl-NL" dirty="0"/>
              <a:t>KEY ASSUMPTIONS</a:t>
            </a:r>
            <a:endParaRPr dirty="0"/>
          </a:p>
        </p:txBody>
      </p:sp>
      <p:sp>
        <p:nvSpPr>
          <p:cNvPr id="68" name="The problem you solve, who you solve it for, and the reasons why your target customer/users are frustrated with current solutions."/>
          <p:cNvSpPr txBox="1">
            <a:spLocks noGrp="1"/>
          </p:cNvSpPr>
          <p:nvPr>
            <p:ph type="body" idx="13"/>
          </p:nvPr>
        </p:nvSpPr>
        <p:spPr>
          <a:xfrm>
            <a:off x="1820342" y="3185787"/>
            <a:ext cx="18242669" cy="8300843"/>
          </a:xfrm>
          <a:prstGeom prst="rect">
            <a:avLst/>
          </a:prstGeom>
        </p:spPr>
        <p:txBody>
          <a:bodyPr>
            <a:normAutofit/>
          </a:bodyPr>
          <a:lstStyle/>
          <a:p>
            <a:pPr marL="571500" indent="-571500">
              <a:buFont typeface="Wingdings" pitchFamily="2" charset="2"/>
              <a:buChar char="v"/>
            </a:pPr>
            <a:r>
              <a:rPr lang="nl-NL" dirty="0"/>
              <a:t>The most </a:t>
            </a:r>
            <a:r>
              <a:rPr lang="nl-NL" dirty="0" err="1"/>
              <a:t>valuable</a:t>
            </a:r>
            <a:r>
              <a:rPr lang="nl-NL" dirty="0"/>
              <a:t> </a:t>
            </a:r>
            <a:r>
              <a:rPr lang="nl-NL" dirty="0" err="1"/>
              <a:t>people</a:t>
            </a:r>
            <a:r>
              <a:rPr lang="nl-NL" dirty="0"/>
              <a:t> are most </a:t>
            </a:r>
            <a:r>
              <a:rPr lang="nl-NL" dirty="0" err="1"/>
              <a:t>likely</a:t>
            </a:r>
            <a:r>
              <a:rPr lang="nl-NL" dirty="0"/>
              <a:t> </a:t>
            </a:r>
            <a:r>
              <a:rPr lang="nl-NL" dirty="0" err="1"/>
              <a:t>to</a:t>
            </a:r>
            <a:r>
              <a:rPr lang="nl-NL" dirty="0"/>
              <a:t> </a:t>
            </a:r>
            <a:r>
              <a:rPr lang="nl-NL" dirty="0" err="1"/>
              <a:t>leave</a:t>
            </a:r>
            <a:r>
              <a:rPr lang="nl-NL" dirty="0"/>
              <a:t> (</a:t>
            </a:r>
            <a:r>
              <a:rPr lang="nl-NL" dirty="0" err="1"/>
              <a:t>some</a:t>
            </a:r>
            <a:r>
              <a:rPr lang="nl-NL" dirty="0"/>
              <a:t> turnover is </a:t>
            </a:r>
            <a:r>
              <a:rPr lang="nl-NL" dirty="0" err="1"/>
              <a:t>desirable</a:t>
            </a:r>
            <a:r>
              <a:rPr lang="nl-NL" dirty="0"/>
              <a:t>)</a:t>
            </a:r>
          </a:p>
          <a:p>
            <a:pPr marL="571500" indent="-571500">
              <a:buFont typeface="Wingdings" pitchFamily="2" charset="2"/>
              <a:buChar char="v"/>
            </a:pPr>
            <a:r>
              <a:rPr lang="nl-NL" dirty="0"/>
              <a:t>People </a:t>
            </a:r>
            <a:r>
              <a:rPr lang="nl-NL" dirty="0" err="1"/>
              <a:t>can</a:t>
            </a:r>
            <a:r>
              <a:rPr lang="nl-NL" dirty="0"/>
              <a:t> </a:t>
            </a:r>
            <a:r>
              <a:rPr lang="nl-NL" dirty="0" err="1"/>
              <a:t>be</a:t>
            </a:r>
            <a:r>
              <a:rPr lang="nl-NL" dirty="0"/>
              <a:t> </a:t>
            </a:r>
            <a:r>
              <a:rPr lang="nl-NL" dirty="0" err="1"/>
              <a:t>convinced</a:t>
            </a:r>
            <a:r>
              <a:rPr lang="nl-NL" dirty="0"/>
              <a:t> </a:t>
            </a:r>
            <a:r>
              <a:rPr lang="nl-NL" dirty="0" err="1"/>
              <a:t>to</a:t>
            </a:r>
            <a:r>
              <a:rPr lang="nl-NL" dirty="0"/>
              <a:t> </a:t>
            </a:r>
            <a:r>
              <a:rPr lang="nl-NL" dirty="0" err="1"/>
              <a:t>stay</a:t>
            </a:r>
            <a:r>
              <a:rPr lang="nl-NL" dirty="0"/>
              <a:t> </a:t>
            </a:r>
            <a:r>
              <a:rPr lang="nl-NL" dirty="0" err="1"/>
              <a:t>if</a:t>
            </a:r>
            <a:r>
              <a:rPr lang="nl-NL" dirty="0"/>
              <a:t> </a:t>
            </a:r>
            <a:r>
              <a:rPr lang="nl-NL" dirty="0" err="1"/>
              <a:t>they</a:t>
            </a:r>
            <a:r>
              <a:rPr lang="nl-NL" dirty="0"/>
              <a:t> are </a:t>
            </a:r>
            <a:r>
              <a:rPr lang="nl-NL" dirty="0" err="1"/>
              <a:t>able</a:t>
            </a:r>
            <a:r>
              <a:rPr lang="nl-NL" dirty="0"/>
              <a:t> move </a:t>
            </a:r>
            <a:r>
              <a:rPr lang="nl-NL" dirty="0" err="1"/>
              <a:t>internally</a:t>
            </a:r>
            <a:endParaRPr lang="nl-NL" dirty="0"/>
          </a:p>
          <a:p>
            <a:pPr marL="571500" indent="-571500">
              <a:buFont typeface="Wingdings" pitchFamily="2" charset="2"/>
              <a:buChar char="v"/>
            </a:pPr>
            <a:r>
              <a:rPr lang="nl-NL" dirty="0"/>
              <a:t>Teams are </a:t>
            </a:r>
            <a:r>
              <a:rPr lang="nl-NL" dirty="0" err="1"/>
              <a:t>willing</a:t>
            </a:r>
            <a:r>
              <a:rPr lang="nl-NL" dirty="0"/>
              <a:t> </a:t>
            </a:r>
            <a:r>
              <a:rPr lang="nl-NL" dirty="0" err="1"/>
              <a:t>to</a:t>
            </a:r>
            <a:r>
              <a:rPr lang="nl-NL" dirty="0"/>
              <a:t> </a:t>
            </a:r>
            <a:r>
              <a:rPr lang="nl-NL" dirty="0" err="1"/>
              <a:t>invest</a:t>
            </a:r>
            <a:r>
              <a:rPr lang="nl-NL" dirty="0"/>
              <a:t> time </a:t>
            </a:r>
            <a:r>
              <a:rPr lang="nl-NL" dirty="0" err="1"/>
              <a:t>to</a:t>
            </a:r>
            <a:r>
              <a:rPr lang="nl-NL" dirty="0"/>
              <a:t> </a:t>
            </a:r>
            <a:r>
              <a:rPr lang="nl-NL" dirty="0" err="1"/>
              <a:t>create</a:t>
            </a:r>
            <a:r>
              <a:rPr lang="nl-NL" dirty="0"/>
              <a:t> a team profile page</a:t>
            </a:r>
          </a:p>
          <a:p>
            <a:pPr marL="571500" indent="-571500">
              <a:buFont typeface="Wingdings" pitchFamily="2" charset="2"/>
              <a:buChar char="v"/>
            </a:pPr>
            <a:r>
              <a:rPr lang="nl-NL" dirty="0"/>
              <a:t>Teams are / or </a:t>
            </a:r>
            <a:r>
              <a:rPr lang="nl-NL" dirty="0" err="1"/>
              <a:t>someone</a:t>
            </a:r>
            <a:r>
              <a:rPr lang="nl-NL" dirty="0"/>
              <a:t> </a:t>
            </a:r>
            <a:r>
              <a:rPr lang="nl-NL" dirty="0" err="1"/>
              <a:t>else</a:t>
            </a:r>
            <a:r>
              <a:rPr lang="nl-NL" dirty="0"/>
              <a:t> </a:t>
            </a:r>
            <a:r>
              <a:rPr lang="nl-NL" dirty="0" err="1"/>
              <a:t>can</a:t>
            </a:r>
            <a:r>
              <a:rPr lang="nl-NL" dirty="0"/>
              <a:t> </a:t>
            </a:r>
            <a:r>
              <a:rPr lang="nl-NL" dirty="0" err="1"/>
              <a:t>pay</a:t>
            </a:r>
            <a:r>
              <a:rPr lang="nl-NL" dirty="0"/>
              <a:t> </a:t>
            </a:r>
            <a:r>
              <a:rPr lang="nl-NL" dirty="0" err="1"/>
              <a:t>for</a:t>
            </a:r>
            <a:r>
              <a:rPr lang="nl-NL" dirty="0"/>
              <a:t> </a:t>
            </a:r>
            <a:r>
              <a:rPr lang="nl-NL" dirty="0" err="1"/>
              <a:t>this</a:t>
            </a:r>
            <a:r>
              <a:rPr lang="nl-NL" dirty="0"/>
              <a:t> </a:t>
            </a:r>
            <a:r>
              <a:rPr lang="nl-NL" dirty="0" err="1"/>
              <a:t>initiative</a:t>
            </a:r>
            <a:r>
              <a:rPr lang="nl-NL" dirty="0"/>
              <a:t> </a:t>
            </a:r>
            <a:r>
              <a:rPr lang="nl-NL" dirty="0" err="1"/>
              <a:t>so</a:t>
            </a:r>
            <a:r>
              <a:rPr lang="nl-NL" dirty="0"/>
              <a:t> </a:t>
            </a:r>
            <a:r>
              <a:rPr lang="nl-NL" dirty="0" err="1"/>
              <a:t>it</a:t>
            </a:r>
            <a:r>
              <a:rPr lang="nl-NL" dirty="0"/>
              <a:t> </a:t>
            </a:r>
            <a:r>
              <a:rPr lang="nl-NL" dirty="0" err="1"/>
              <a:t>becomes</a:t>
            </a:r>
            <a:r>
              <a:rPr lang="nl-NL" dirty="0"/>
              <a:t> </a:t>
            </a:r>
            <a:r>
              <a:rPr lang="nl-NL" dirty="0" err="1"/>
              <a:t>viable</a:t>
            </a:r>
            <a:endParaRPr lang="nl-NL" dirty="0"/>
          </a:p>
          <a:p>
            <a:pPr marL="571500" indent="-571500">
              <a:buFont typeface="Wingdings" pitchFamily="2" charset="2"/>
              <a:buChar char="v"/>
            </a:pPr>
            <a:r>
              <a:rPr lang="nl-NL" dirty="0"/>
              <a:t>People are </a:t>
            </a:r>
            <a:r>
              <a:rPr lang="nl-NL" dirty="0" err="1"/>
              <a:t>interested</a:t>
            </a:r>
            <a:r>
              <a:rPr lang="nl-NL" dirty="0"/>
              <a:t> in </a:t>
            </a:r>
            <a:r>
              <a:rPr lang="nl-NL" dirty="0" err="1"/>
              <a:t>moving</a:t>
            </a:r>
            <a:r>
              <a:rPr lang="nl-NL" dirty="0"/>
              <a:t> more </a:t>
            </a:r>
            <a:r>
              <a:rPr lang="nl-NL" dirty="0" err="1"/>
              <a:t>frequently</a:t>
            </a:r>
            <a:endParaRPr lang="nl-NL" dirty="0"/>
          </a:p>
          <a:p>
            <a:pPr marL="571500" indent="-571500">
              <a:buFont typeface="Wingdings" pitchFamily="2" charset="2"/>
              <a:buChar char="v"/>
            </a:pPr>
            <a:r>
              <a:rPr lang="nl-NL" dirty="0"/>
              <a:t>People </a:t>
            </a:r>
            <a:r>
              <a:rPr lang="nl-NL" dirty="0" err="1"/>
              <a:t>think</a:t>
            </a:r>
            <a:r>
              <a:rPr lang="nl-NL" dirty="0"/>
              <a:t> life is </a:t>
            </a:r>
            <a:r>
              <a:rPr lang="nl-NL" dirty="0" err="1"/>
              <a:t>too</a:t>
            </a:r>
            <a:r>
              <a:rPr lang="nl-NL" dirty="0"/>
              <a:t> short </a:t>
            </a:r>
            <a:r>
              <a:rPr lang="nl-NL" dirty="0" err="1"/>
              <a:t>to</a:t>
            </a:r>
            <a:r>
              <a:rPr lang="nl-NL" dirty="0"/>
              <a:t> </a:t>
            </a:r>
            <a:r>
              <a:rPr lang="nl-NL" dirty="0" err="1"/>
              <a:t>work</a:t>
            </a:r>
            <a:r>
              <a:rPr lang="nl-NL" dirty="0"/>
              <a:t> in a team </a:t>
            </a:r>
            <a:r>
              <a:rPr lang="nl-NL" dirty="0" err="1"/>
              <a:t>where</a:t>
            </a:r>
            <a:r>
              <a:rPr lang="nl-NL" dirty="0"/>
              <a:t> </a:t>
            </a:r>
            <a:r>
              <a:rPr lang="nl-NL" dirty="0" err="1"/>
              <a:t>they</a:t>
            </a:r>
            <a:r>
              <a:rPr lang="nl-NL" dirty="0"/>
              <a:t> are </a:t>
            </a:r>
            <a:r>
              <a:rPr lang="nl-NL" dirty="0" err="1"/>
              <a:t>not</a:t>
            </a:r>
            <a:r>
              <a:rPr lang="nl-NL" dirty="0"/>
              <a:t> happy</a:t>
            </a:r>
          </a:p>
          <a:p>
            <a:pPr marL="571500" indent="-571500">
              <a:buFont typeface="Wingdings" pitchFamily="2" charset="2"/>
              <a:buChar char="v"/>
            </a:pPr>
            <a:r>
              <a:rPr lang="nl-NL" dirty="0"/>
              <a:t>Teams are </a:t>
            </a:r>
            <a:r>
              <a:rPr lang="nl-NL" dirty="0" err="1"/>
              <a:t>not</a:t>
            </a:r>
            <a:r>
              <a:rPr lang="nl-NL" dirty="0"/>
              <a:t> </a:t>
            </a:r>
            <a:r>
              <a:rPr lang="nl-NL" dirty="0" err="1"/>
              <a:t>too</a:t>
            </a:r>
            <a:r>
              <a:rPr lang="nl-NL" dirty="0"/>
              <a:t> </a:t>
            </a:r>
            <a:r>
              <a:rPr lang="nl-NL" dirty="0" err="1"/>
              <a:t>worried</a:t>
            </a:r>
            <a:r>
              <a:rPr lang="nl-NL" dirty="0"/>
              <a:t> </a:t>
            </a:r>
            <a:r>
              <a:rPr lang="nl-NL" dirty="0" err="1"/>
              <a:t>about</a:t>
            </a:r>
            <a:r>
              <a:rPr lang="nl-NL" dirty="0"/>
              <a:t> </a:t>
            </a:r>
            <a:r>
              <a:rPr lang="nl-NL" dirty="0" err="1"/>
              <a:t>loosing</a:t>
            </a:r>
            <a:r>
              <a:rPr lang="nl-NL" dirty="0"/>
              <a:t> </a:t>
            </a:r>
            <a:r>
              <a:rPr lang="nl-NL" dirty="0" err="1"/>
              <a:t>valuable</a:t>
            </a:r>
            <a:r>
              <a:rPr lang="nl-NL" dirty="0"/>
              <a:t> </a:t>
            </a:r>
            <a:r>
              <a:rPr lang="nl-NL" dirty="0" err="1"/>
              <a:t>people</a:t>
            </a:r>
            <a:endParaRPr dirty="0"/>
          </a:p>
        </p:txBody>
      </p:sp>
      <p:sp>
        <p:nvSpPr>
          <p:cNvPr id="69"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dirty="0"/>
          </a:p>
        </p:txBody>
      </p:sp>
    </p:spTree>
    <p:extLst>
      <p:ext uri="{BB962C8B-B14F-4D97-AF65-F5344CB8AC3E}">
        <p14:creationId xmlns:p14="http://schemas.microsoft.com/office/powerpoint/2010/main" val="339275890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016-BBC4-5B47-8C20-58F450942D0C}"/>
              </a:ext>
            </a:extLst>
          </p:cNvPr>
          <p:cNvSpPr>
            <a:spLocks noGrp="1"/>
          </p:cNvSpPr>
          <p:nvPr>
            <p:ph type="title"/>
          </p:nvPr>
        </p:nvSpPr>
        <p:spPr>
          <a:xfrm>
            <a:off x="1072134" y="540154"/>
            <a:ext cx="16260962" cy="1123255"/>
          </a:xfrm>
        </p:spPr>
        <p:txBody>
          <a:bodyPr>
            <a:normAutofit fontScale="90000"/>
          </a:bodyPr>
          <a:lstStyle/>
          <a:p>
            <a:r>
              <a:rPr lang="en-NL" dirty="0"/>
              <a:t>The pace way of working</a:t>
            </a:r>
          </a:p>
        </p:txBody>
      </p:sp>
      <p:pic>
        <p:nvPicPr>
          <p:cNvPr id="19" name="Picture 18" descr="Timeline&#10;&#10;Description automatically generated">
            <a:extLst>
              <a:ext uri="{FF2B5EF4-FFF2-40B4-BE49-F238E27FC236}">
                <a16:creationId xmlns:a16="http://schemas.microsoft.com/office/drawing/2014/main" id="{ED08C22A-9A19-784B-A230-41C739B15E03}"/>
              </a:ext>
            </a:extLst>
          </p:cNvPr>
          <p:cNvPicPr>
            <a:picLocks noChangeAspect="1"/>
          </p:cNvPicPr>
          <p:nvPr/>
        </p:nvPicPr>
        <p:blipFill>
          <a:blip r:embed="rId3">
            <a:extLst>
              <a:ext uri="{28A0092B-C50C-407E-A947-70E740481C1C}">
                <a14:useLocalDpi xmlns:a14="http://schemas.microsoft.com/office/drawing/2010/main" val="0"/>
              </a:ext>
            </a:extLst>
          </a:blip>
          <a:srcRect l="-1351" t="-1628" r="77074" b="-1611"/>
          <a:stretch>
            <a:fillRect/>
          </a:stretch>
        </p:blipFill>
        <p:spPr>
          <a:xfrm>
            <a:off x="639909" y="2829845"/>
            <a:ext cx="5363308" cy="7845952"/>
          </a:xfrm>
          <a:custGeom>
            <a:avLst/>
            <a:gdLst>
              <a:gd name="connsiteX0" fmla="*/ 0 w 5363308"/>
              <a:gd name="connsiteY0" fmla="*/ 0 h 7845952"/>
              <a:gd name="connsiteX1" fmla="*/ 5363308 w 5363308"/>
              <a:gd name="connsiteY1" fmla="*/ 0 h 7845952"/>
              <a:gd name="connsiteX2" fmla="*/ 5363308 w 5363308"/>
              <a:gd name="connsiteY2" fmla="*/ 123750 h 7845952"/>
              <a:gd name="connsiteX3" fmla="*/ 298411 w 5363308"/>
              <a:gd name="connsiteY3" fmla="*/ 123750 h 7845952"/>
              <a:gd name="connsiteX4" fmla="*/ 298411 w 5363308"/>
              <a:gd name="connsiteY4" fmla="*/ 7723516 h 7845952"/>
              <a:gd name="connsiteX5" fmla="*/ 5363308 w 5363308"/>
              <a:gd name="connsiteY5" fmla="*/ 7723516 h 7845952"/>
              <a:gd name="connsiteX6" fmla="*/ 5363308 w 5363308"/>
              <a:gd name="connsiteY6" fmla="*/ 7845952 h 7845952"/>
              <a:gd name="connsiteX7" fmla="*/ 0 w 5363308"/>
              <a:gd name="connsiteY7" fmla="*/ 7845952 h 7845952"/>
              <a:gd name="connsiteX8" fmla="*/ 0 w 5363308"/>
              <a:gd name="connsiteY8" fmla="*/ 0 h 784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3308" h="7845952">
                <a:moveTo>
                  <a:pt x="0" y="0"/>
                </a:moveTo>
                <a:lnTo>
                  <a:pt x="5363308" y="0"/>
                </a:lnTo>
                <a:lnTo>
                  <a:pt x="5363308" y="123750"/>
                </a:lnTo>
                <a:lnTo>
                  <a:pt x="298411" y="123750"/>
                </a:lnTo>
                <a:lnTo>
                  <a:pt x="298411" y="7723516"/>
                </a:lnTo>
                <a:lnTo>
                  <a:pt x="5363308" y="7723516"/>
                </a:lnTo>
                <a:lnTo>
                  <a:pt x="5363308" y="7845952"/>
                </a:lnTo>
                <a:lnTo>
                  <a:pt x="0" y="7845952"/>
                </a:lnTo>
                <a:lnTo>
                  <a:pt x="0" y="0"/>
                </a:lnTo>
                <a:close/>
              </a:path>
            </a:pathLst>
          </a:custGeom>
        </p:spPr>
      </p:pic>
      <p:pic>
        <p:nvPicPr>
          <p:cNvPr id="21" name="Picture 20" descr="Timeline&#10;&#10;Description automatically generated">
            <a:extLst>
              <a:ext uri="{FF2B5EF4-FFF2-40B4-BE49-F238E27FC236}">
                <a16:creationId xmlns:a16="http://schemas.microsoft.com/office/drawing/2014/main" id="{26D31A62-04E9-BD44-9080-E4560F06A4D9}"/>
              </a:ext>
            </a:extLst>
          </p:cNvPr>
          <p:cNvPicPr>
            <a:picLocks noChangeAspect="1"/>
          </p:cNvPicPr>
          <p:nvPr/>
        </p:nvPicPr>
        <p:blipFill>
          <a:blip r:embed="rId3">
            <a:extLst>
              <a:ext uri="{28A0092B-C50C-407E-A947-70E740481C1C}">
                <a14:useLocalDpi xmlns:a14="http://schemas.microsoft.com/office/drawing/2010/main" val="0"/>
              </a:ext>
            </a:extLst>
          </a:blip>
          <a:srcRect l="20836" r="58321"/>
          <a:stretch>
            <a:fillRect/>
          </a:stretch>
        </p:blipFill>
        <p:spPr>
          <a:xfrm>
            <a:off x="5464098" y="3001776"/>
            <a:ext cx="4527395" cy="7472010"/>
          </a:xfrm>
          <a:custGeom>
            <a:avLst/>
            <a:gdLst>
              <a:gd name="connsiteX0" fmla="*/ 0 w 4527395"/>
              <a:gd name="connsiteY0" fmla="*/ 0 h 7472010"/>
              <a:gd name="connsiteX1" fmla="*/ 4527395 w 4527395"/>
              <a:gd name="connsiteY1" fmla="*/ 0 h 7472010"/>
              <a:gd name="connsiteX2" fmla="*/ 4527395 w 4527395"/>
              <a:gd name="connsiteY2" fmla="*/ 7472010 h 7472010"/>
              <a:gd name="connsiteX3" fmla="*/ 0 w 4527395"/>
              <a:gd name="connsiteY3" fmla="*/ 7472010 h 7472010"/>
              <a:gd name="connsiteX4" fmla="*/ 0 w 4527395"/>
              <a:gd name="connsiteY4" fmla="*/ 0 h 747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395" h="7472010">
                <a:moveTo>
                  <a:pt x="0" y="0"/>
                </a:moveTo>
                <a:lnTo>
                  <a:pt x="4527395" y="0"/>
                </a:lnTo>
                <a:lnTo>
                  <a:pt x="4527395" y="7472010"/>
                </a:lnTo>
                <a:lnTo>
                  <a:pt x="0" y="7472010"/>
                </a:lnTo>
                <a:lnTo>
                  <a:pt x="0" y="0"/>
                </a:lnTo>
                <a:close/>
              </a:path>
            </a:pathLst>
          </a:custGeom>
        </p:spPr>
      </p:pic>
      <p:pic>
        <p:nvPicPr>
          <p:cNvPr id="17" name="Picture 16" descr="Timeline&#10;&#10;Description automatically generated">
            <a:extLst>
              <a:ext uri="{FF2B5EF4-FFF2-40B4-BE49-F238E27FC236}">
                <a16:creationId xmlns:a16="http://schemas.microsoft.com/office/drawing/2014/main" id="{0C6AFE06-DF23-9845-8420-3D68E20A9356}"/>
              </a:ext>
            </a:extLst>
          </p:cNvPr>
          <p:cNvPicPr>
            <a:picLocks noChangeAspect="1"/>
          </p:cNvPicPr>
          <p:nvPr/>
        </p:nvPicPr>
        <p:blipFill>
          <a:blip r:embed="rId3">
            <a:extLst>
              <a:ext uri="{28A0092B-C50C-407E-A947-70E740481C1C}">
                <a14:useLocalDpi xmlns:a14="http://schemas.microsoft.com/office/drawing/2010/main" val="0"/>
              </a:ext>
            </a:extLst>
          </a:blip>
          <a:srcRect l="20836" t="-2301" r="58321" b="100000"/>
          <a:stretch>
            <a:fillRect/>
          </a:stretch>
        </p:blipFill>
        <p:spPr>
          <a:xfrm>
            <a:off x="5464098" y="2829846"/>
            <a:ext cx="4527395" cy="171931"/>
          </a:xfrm>
          <a:custGeom>
            <a:avLst/>
            <a:gdLst>
              <a:gd name="connsiteX0" fmla="*/ 0 w 4527395"/>
              <a:gd name="connsiteY0" fmla="*/ 0 h 171931"/>
              <a:gd name="connsiteX1" fmla="*/ 4527395 w 4527395"/>
              <a:gd name="connsiteY1" fmla="*/ 0 h 171931"/>
              <a:gd name="connsiteX2" fmla="*/ 4527395 w 4527395"/>
              <a:gd name="connsiteY2" fmla="*/ 171931 h 171931"/>
              <a:gd name="connsiteX3" fmla="*/ 0 w 4527395"/>
              <a:gd name="connsiteY3" fmla="*/ 171931 h 171931"/>
              <a:gd name="connsiteX4" fmla="*/ 0 w 4527395"/>
              <a:gd name="connsiteY4" fmla="*/ 0 h 171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395" h="171931">
                <a:moveTo>
                  <a:pt x="0" y="0"/>
                </a:moveTo>
                <a:lnTo>
                  <a:pt x="4527395" y="0"/>
                </a:lnTo>
                <a:lnTo>
                  <a:pt x="4527395" y="171931"/>
                </a:lnTo>
                <a:lnTo>
                  <a:pt x="0" y="171931"/>
                </a:lnTo>
                <a:lnTo>
                  <a:pt x="0" y="0"/>
                </a:lnTo>
                <a:close/>
              </a:path>
            </a:pathLst>
          </a:custGeom>
        </p:spPr>
      </p:pic>
      <p:pic>
        <p:nvPicPr>
          <p:cNvPr id="16" name="Picture 15" descr="Timeline&#10;&#10;Description automatically generated">
            <a:extLst>
              <a:ext uri="{FF2B5EF4-FFF2-40B4-BE49-F238E27FC236}">
                <a16:creationId xmlns:a16="http://schemas.microsoft.com/office/drawing/2014/main" id="{F476EA17-B0B8-9B4A-9ACD-42BFF3144BFE}"/>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3"/>
                    </a14:imgEffect>
                  </a14:imgLayer>
                </a14:imgProps>
              </a:ext>
              <a:ext uri="{28A0092B-C50C-407E-A947-70E740481C1C}">
                <a14:useLocalDpi xmlns:a14="http://schemas.microsoft.com/office/drawing/2010/main" val="0"/>
              </a:ext>
            </a:extLst>
          </a:blip>
          <a:srcRect r="79164"/>
          <a:stretch>
            <a:fillRect/>
          </a:stretch>
        </p:blipFill>
        <p:spPr>
          <a:xfrm>
            <a:off x="938320" y="3001776"/>
            <a:ext cx="4525778" cy="7472010"/>
          </a:xfrm>
          <a:custGeom>
            <a:avLst/>
            <a:gdLst>
              <a:gd name="connsiteX0" fmla="*/ 0 w 4525778"/>
              <a:gd name="connsiteY0" fmla="*/ 0 h 7472010"/>
              <a:gd name="connsiteX1" fmla="*/ 4525778 w 4525778"/>
              <a:gd name="connsiteY1" fmla="*/ 0 h 7472010"/>
              <a:gd name="connsiteX2" fmla="*/ 4525778 w 4525778"/>
              <a:gd name="connsiteY2" fmla="*/ 7472010 h 7472010"/>
              <a:gd name="connsiteX3" fmla="*/ 0 w 4525778"/>
              <a:gd name="connsiteY3" fmla="*/ 7472010 h 7472010"/>
              <a:gd name="connsiteX4" fmla="*/ 0 w 4525778"/>
              <a:gd name="connsiteY4" fmla="*/ 0 h 747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5778" h="7472010">
                <a:moveTo>
                  <a:pt x="0" y="0"/>
                </a:moveTo>
                <a:lnTo>
                  <a:pt x="4525778" y="0"/>
                </a:lnTo>
                <a:lnTo>
                  <a:pt x="4525778" y="7472010"/>
                </a:lnTo>
                <a:lnTo>
                  <a:pt x="0" y="7472010"/>
                </a:lnTo>
                <a:lnTo>
                  <a:pt x="0" y="0"/>
                </a:lnTo>
                <a:close/>
              </a:path>
            </a:pathLst>
          </a:custGeom>
        </p:spPr>
      </p:pic>
      <p:pic>
        <p:nvPicPr>
          <p:cNvPr id="15" name="Picture 14" descr="Timeline&#10;&#10;Description automatically generated">
            <a:extLst>
              <a:ext uri="{FF2B5EF4-FFF2-40B4-BE49-F238E27FC236}">
                <a16:creationId xmlns:a16="http://schemas.microsoft.com/office/drawing/2014/main" id="{DFD6498A-FE51-764F-9376-FE2463D003E3}"/>
              </a:ext>
            </a:extLst>
          </p:cNvPr>
          <p:cNvPicPr>
            <a:picLocks noChangeAspect="1"/>
          </p:cNvPicPr>
          <p:nvPr/>
        </p:nvPicPr>
        <p:blipFill>
          <a:blip r:embed="rId4">
            <a:extLst>
              <a:ext uri="{BEBA8EAE-BF5A-486C-A8C5-ECC9F3942E4B}">
                <a14:imgProps xmlns:a14="http://schemas.microsoft.com/office/drawing/2010/main">
                  <a14:imgLayer r:embed="rId6">
                    <a14:imgEffect>
                      <a14:artisticBlur radius="3"/>
                    </a14:imgEffect>
                  </a14:imgLayer>
                </a14:imgProps>
              </a:ext>
              <a:ext uri="{28A0092B-C50C-407E-A947-70E740481C1C}">
                <a14:useLocalDpi xmlns:a14="http://schemas.microsoft.com/office/drawing/2010/main" val="0"/>
              </a:ext>
            </a:extLst>
          </a:blip>
          <a:srcRect l="41679"/>
          <a:stretch>
            <a:fillRect/>
          </a:stretch>
        </p:blipFill>
        <p:spPr>
          <a:xfrm>
            <a:off x="9991493" y="3001776"/>
            <a:ext cx="12667787" cy="7472010"/>
          </a:xfrm>
          <a:custGeom>
            <a:avLst/>
            <a:gdLst>
              <a:gd name="connsiteX0" fmla="*/ 0 w 12667787"/>
              <a:gd name="connsiteY0" fmla="*/ 0 h 7472010"/>
              <a:gd name="connsiteX1" fmla="*/ 12667787 w 12667787"/>
              <a:gd name="connsiteY1" fmla="*/ 0 h 7472010"/>
              <a:gd name="connsiteX2" fmla="*/ 12667787 w 12667787"/>
              <a:gd name="connsiteY2" fmla="*/ 7472010 h 7472010"/>
              <a:gd name="connsiteX3" fmla="*/ 0 w 12667787"/>
              <a:gd name="connsiteY3" fmla="*/ 7472010 h 7472010"/>
              <a:gd name="connsiteX4" fmla="*/ 0 w 12667787"/>
              <a:gd name="connsiteY4" fmla="*/ 0 h 747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7787" h="7472010">
                <a:moveTo>
                  <a:pt x="0" y="0"/>
                </a:moveTo>
                <a:lnTo>
                  <a:pt x="12667787" y="0"/>
                </a:lnTo>
                <a:lnTo>
                  <a:pt x="12667787" y="7472010"/>
                </a:lnTo>
                <a:lnTo>
                  <a:pt x="0" y="7472010"/>
                </a:lnTo>
                <a:lnTo>
                  <a:pt x="0" y="0"/>
                </a:lnTo>
                <a:close/>
              </a:path>
            </a:pathLst>
          </a:custGeom>
        </p:spPr>
      </p:pic>
      <p:pic>
        <p:nvPicPr>
          <p:cNvPr id="14" name="Picture 13" descr="Timeline&#10;&#10;Description automatically generated">
            <a:extLst>
              <a:ext uri="{FF2B5EF4-FFF2-40B4-BE49-F238E27FC236}">
                <a16:creationId xmlns:a16="http://schemas.microsoft.com/office/drawing/2014/main" id="{038F33BD-C29F-0B41-8C01-C441A676303D}"/>
              </a:ext>
            </a:extLst>
          </p:cNvPr>
          <p:cNvPicPr>
            <a:picLocks noChangeAspect="1"/>
          </p:cNvPicPr>
          <p:nvPr/>
        </p:nvPicPr>
        <p:blipFill>
          <a:blip r:embed="rId3">
            <a:extLst>
              <a:ext uri="{28A0092B-C50C-407E-A947-70E740481C1C}">
                <a14:useLocalDpi xmlns:a14="http://schemas.microsoft.com/office/drawing/2010/main" val="0"/>
              </a:ext>
            </a:extLst>
          </a:blip>
          <a:srcRect l="20836" t="100000" r="58321" b="-1841"/>
          <a:stretch>
            <a:fillRect/>
          </a:stretch>
        </p:blipFill>
        <p:spPr>
          <a:xfrm>
            <a:off x="5464098" y="10473787"/>
            <a:ext cx="4527395" cy="137563"/>
          </a:xfrm>
          <a:custGeom>
            <a:avLst/>
            <a:gdLst>
              <a:gd name="connsiteX0" fmla="*/ 0 w 4527395"/>
              <a:gd name="connsiteY0" fmla="*/ 0 h 137563"/>
              <a:gd name="connsiteX1" fmla="*/ 4527395 w 4527395"/>
              <a:gd name="connsiteY1" fmla="*/ 0 h 137563"/>
              <a:gd name="connsiteX2" fmla="*/ 4527395 w 4527395"/>
              <a:gd name="connsiteY2" fmla="*/ 137563 h 137563"/>
              <a:gd name="connsiteX3" fmla="*/ 0 w 4527395"/>
              <a:gd name="connsiteY3" fmla="*/ 137563 h 137563"/>
              <a:gd name="connsiteX4" fmla="*/ 0 w 4527395"/>
              <a:gd name="connsiteY4" fmla="*/ 0 h 13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395" h="137563">
                <a:moveTo>
                  <a:pt x="0" y="0"/>
                </a:moveTo>
                <a:lnTo>
                  <a:pt x="4527395" y="0"/>
                </a:lnTo>
                <a:lnTo>
                  <a:pt x="4527395" y="137563"/>
                </a:lnTo>
                <a:lnTo>
                  <a:pt x="0" y="137563"/>
                </a:lnTo>
                <a:lnTo>
                  <a:pt x="0" y="0"/>
                </a:lnTo>
                <a:close/>
              </a:path>
            </a:pathLst>
          </a:custGeom>
        </p:spPr>
      </p:pic>
      <p:sp>
        <p:nvSpPr>
          <p:cNvPr id="12" name="TextBox 11">
            <a:extLst>
              <a:ext uri="{FF2B5EF4-FFF2-40B4-BE49-F238E27FC236}">
                <a16:creationId xmlns:a16="http://schemas.microsoft.com/office/drawing/2014/main" id="{D9487B61-8C3E-5E49-A681-87716C2234F4}"/>
              </a:ext>
            </a:extLst>
          </p:cNvPr>
          <p:cNvSpPr txBox="1"/>
          <p:nvPr/>
        </p:nvSpPr>
        <p:spPr>
          <a:xfrm>
            <a:off x="1072134" y="1964499"/>
            <a:ext cx="2094201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NL" dirty="0"/>
              <a:t>GOAL: KILL NON VIABLE IDEAS QUICKLY!</a:t>
            </a: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1741221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Artboard 1 copy.png" descr="Artboard 1 copy.png"/>
          <p:cNvPicPr>
            <a:picLocks noChangeAspect="1"/>
          </p:cNvPicPr>
          <p:nvPr/>
        </p:nvPicPr>
        <p:blipFill>
          <a:blip r:embed="rId2"/>
          <a:stretch>
            <a:fillRect/>
          </a:stretch>
        </p:blipFill>
        <p:spPr>
          <a:xfrm>
            <a:off x="0" y="3570"/>
            <a:ext cx="24384000" cy="13708860"/>
          </a:xfrm>
          <a:prstGeom prst="rect">
            <a:avLst/>
          </a:prstGeom>
          <a:ln w="12700">
            <a:miter lim="400000"/>
          </a:ln>
        </p:spPr>
      </p:pic>
      <p:sp>
        <p:nvSpPr>
          <p:cNvPr id="67" name="problem"/>
          <p:cNvSpPr txBox="1">
            <a:spLocks noGrp="1"/>
          </p:cNvSpPr>
          <p:nvPr>
            <p:ph type="title"/>
          </p:nvPr>
        </p:nvSpPr>
        <p:spPr>
          <a:xfrm>
            <a:off x="4061519" y="1226640"/>
            <a:ext cx="16260962" cy="1187605"/>
          </a:xfrm>
          <a:prstGeom prst="rect">
            <a:avLst/>
          </a:prstGeom>
        </p:spPr>
        <p:txBody>
          <a:bodyPr/>
          <a:lstStyle/>
          <a:p>
            <a:r>
              <a:rPr lang="nl-NL" dirty="0" err="1"/>
              <a:t>So</a:t>
            </a:r>
            <a:r>
              <a:rPr lang="nl-NL" dirty="0"/>
              <a:t>, </a:t>
            </a:r>
            <a:r>
              <a:rPr lang="nl-NL" dirty="0" err="1"/>
              <a:t>how</a:t>
            </a:r>
            <a:r>
              <a:rPr lang="nl-NL" dirty="0"/>
              <a:t> </a:t>
            </a:r>
            <a:r>
              <a:rPr lang="nl-NL" dirty="0" err="1"/>
              <a:t>to</a:t>
            </a:r>
            <a:r>
              <a:rPr lang="nl-NL" dirty="0"/>
              <a:t> start?</a:t>
            </a:r>
            <a:endParaRPr dirty="0"/>
          </a:p>
        </p:txBody>
      </p:sp>
      <p:sp>
        <p:nvSpPr>
          <p:cNvPr id="68" name="The problem you solve, who you solve it for, and the reasons why your target customer/users are frustrated with current solutions."/>
          <p:cNvSpPr txBox="1">
            <a:spLocks noGrp="1"/>
          </p:cNvSpPr>
          <p:nvPr>
            <p:ph type="body" idx="13"/>
          </p:nvPr>
        </p:nvSpPr>
        <p:spPr>
          <a:xfrm>
            <a:off x="4061519" y="3033131"/>
            <a:ext cx="16260962" cy="8519531"/>
          </a:xfrm>
          <a:prstGeom prst="rect">
            <a:avLst/>
          </a:prstGeom>
        </p:spPr>
        <p:txBody>
          <a:bodyPr>
            <a:normAutofit fontScale="92500"/>
          </a:bodyPr>
          <a:lstStyle/>
          <a:p>
            <a:pPr marL="571500" indent="-571500">
              <a:buFont typeface="Wingdings" pitchFamily="2" charset="2"/>
              <a:buChar char="v"/>
            </a:pPr>
            <a:r>
              <a:rPr lang="nl-NL" dirty="0"/>
              <a:t>Test </a:t>
            </a:r>
            <a:r>
              <a:rPr lang="nl-NL" dirty="0" err="1"/>
              <a:t>key</a:t>
            </a:r>
            <a:r>
              <a:rPr lang="nl-NL" dirty="0"/>
              <a:t> </a:t>
            </a:r>
            <a:r>
              <a:rPr lang="nl-NL" dirty="0" err="1"/>
              <a:t>assumptions</a:t>
            </a:r>
            <a:r>
              <a:rPr lang="nl-NL" dirty="0"/>
              <a:t> </a:t>
            </a:r>
            <a:r>
              <a:rPr lang="nl-NL" dirty="0" err="1"/>
              <a:t>and</a:t>
            </a:r>
            <a:r>
              <a:rPr lang="nl-NL" dirty="0"/>
              <a:t> </a:t>
            </a:r>
            <a:r>
              <a:rPr lang="nl-NL" dirty="0" err="1"/>
              <a:t>formulate</a:t>
            </a:r>
            <a:r>
              <a:rPr lang="nl-NL" dirty="0"/>
              <a:t> new </a:t>
            </a:r>
            <a:r>
              <a:rPr lang="nl-NL" dirty="0" err="1"/>
              <a:t>ones</a:t>
            </a:r>
            <a:endParaRPr lang="nl-NL" dirty="0"/>
          </a:p>
          <a:p>
            <a:pPr marL="571500" indent="-571500">
              <a:buFont typeface="Wingdings" pitchFamily="2" charset="2"/>
              <a:buChar char="v"/>
            </a:pPr>
            <a:r>
              <a:rPr lang="nl-NL" dirty="0"/>
              <a:t>Talk </a:t>
            </a:r>
            <a:r>
              <a:rPr lang="nl-NL" dirty="0" err="1"/>
              <a:t>to</a:t>
            </a:r>
            <a:r>
              <a:rPr lang="nl-NL" dirty="0"/>
              <a:t> Product </a:t>
            </a:r>
            <a:r>
              <a:rPr lang="nl-NL" dirty="0" err="1"/>
              <a:t>Owners</a:t>
            </a:r>
            <a:r>
              <a:rPr lang="nl-NL" dirty="0"/>
              <a:t> </a:t>
            </a:r>
            <a:r>
              <a:rPr lang="nl-NL" dirty="0" err="1"/>
              <a:t>and</a:t>
            </a:r>
            <a:r>
              <a:rPr lang="nl-NL" dirty="0"/>
              <a:t> </a:t>
            </a:r>
            <a:r>
              <a:rPr lang="nl-NL" dirty="0" err="1"/>
              <a:t>Chapter</a:t>
            </a:r>
            <a:r>
              <a:rPr lang="nl-NL" dirty="0"/>
              <a:t> Leads (ING </a:t>
            </a:r>
            <a:r>
              <a:rPr lang="nl-NL" dirty="0" err="1"/>
              <a:t>uses</a:t>
            </a:r>
            <a:r>
              <a:rPr lang="nl-NL" dirty="0"/>
              <a:t> </a:t>
            </a:r>
            <a:r>
              <a:rPr lang="nl-NL" dirty="0" err="1"/>
              <a:t>the</a:t>
            </a:r>
            <a:r>
              <a:rPr lang="nl-NL" dirty="0"/>
              <a:t> </a:t>
            </a:r>
            <a:r>
              <a:rPr lang="nl-NL" dirty="0" err="1"/>
              <a:t>Spotify</a:t>
            </a:r>
            <a:r>
              <a:rPr lang="nl-NL" dirty="0"/>
              <a:t> model)</a:t>
            </a:r>
          </a:p>
          <a:p>
            <a:pPr marL="571500" indent="-571500">
              <a:buFont typeface="Wingdings" pitchFamily="2" charset="2"/>
              <a:buChar char="v"/>
            </a:pPr>
            <a:r>
              <a:rPr lang="nl-NL" dirty="0"/>
              <a:t>Talk </a:t>
            </a:r>
            <a:r>
              <a:rPr lang="nl-NL" dirty="0" err="1"/>
              <a:t>to</a:t>
            </a:r>
            <a:r>
              <a:rPr lang="nl-NL" dirty="0"/>
              <a:t> </a:t>
            </a:r>
            <a:r>
              <a:rPr lang="nl-NL" dirty="0" err="1"/>
              <a:t>people</a:t>
            </a:r>
            <a:r>
              <a:rPr lang="nl-NL" dirty="0"/>
              <a:t> </a:t>
            </a:r>
            <a:r>
              <a:rPr lang="nl-NL" dirty="0" err="1"/>
              <a:t>who</a:t>
            </a:r>
            <a:r>
              <a:rPr lang="nl-NL" dirty="0"/>
              <a:t> </a:t>
            </a:r>
            <a:r>
              <a:rPr lang="nl-NL" dirty="0" err="1"/>
              <a:t>recently</a:t>
            </a:r>
            <a:r>
              <a:rPr lang="nl-NL" dirty="0"/>
              <a:t> </a:t>
            </a:r>
            <a:r>
              <a:rPr lang="nl-NL" dirty="0" err="1"/>
              <a:t>left</a:t>
            </a:r>
            <a:endParaRPr lang="nl-NL" dirty="0"/>
          </a:p>
          <a:p>
            <a:pPr marL="571500" indent="-571500">
              <a:buFont typeface="Wingdings" pitchFamily="2" charset="2"/>
              <a:buChar char="v"/>
            </a:pPr>
            <a:r>
              <a:rPr lang="nl-NL" dirty="0"/>
              <a:t>Talk </a:t>
            </a:r>
            <a:r>
              <a:rPr lang="nl-NL" dirty="0" err="1"/>
              <a:t>to</a:t>
            </a:r>
            <a:r>
              <a:rPr lang="nl-NL" dirty="0"/>
              <a:t> HR </a:t>
            </a:r>
            <a:r>
              <a:rPr lang="nl-NL" dirty="0" err="1"/>
              <a:t>and</a:t>
            </a:r>
            <a:r>
              <a:rPr lang="nl-NL" dirty="0"/>
              <a:t> recruitment</a:t>
            </a:r>
          </a:p>
          <a:p>
            <a:pPr marL="571500" indent="-571500">
              <a:buFont typeface="Wingdings" pitchFamily="2" charset="2"/>
              <a:buChar char="v"/>
            </a:pPr>
            <a:r>
              <a:rPr lang="nl-NL" dirty="0"/>
              <a:t>Talk </a:t>
            </a:r>
            <a:r>
              <a:rPr lang="nl-NL" dirty="0" err="1"/>
              <a:t>to</a:t>
            </a:r>
            <a:r>
              <a:rPr lang="nl-NL" dirty="0"/>
              <a:t> </a:t>
            </a:r>
            <a:r>
              <a:rPr lang="nl-NL" dirty="0" err="1"/>
              <a:t>people</a:t>
            </a:r>
            <a:r>
              <a:rPr lang="nl-NL" dirty="0"/>
              <a:t> </a:t>
            </a:r>
            <a:r>
              <a:rPr lang="nl-NL" dirty="0" err="1"/>
              <a:t>who</a:t>
            </a:r>
            <a:r>
              <a:rPr lang="nl-NL" dirty="0"/>
              <a:t> </a:t>
            </a:r>
            <a:r>
              <a:rPr lang="nl-NL" dirty="0" err="1"/>
              <a:t>recently</a:t>
            </a:r>
            <a:r>
              <a:rPr lang="nl-NL" dirty="0"/>
              <a:t> </a:t>
            </a:r>
            <a:r>
              <a:rPr lang="nl-NL" dirty="0" err="1"/>
              <a:t>changed</a:t>
            </a:r>
            <a:r>
              <a:rPr lang="nl-NL" dirty="0"/>
              <a:t> team</a:t>
            </a:r>
          </a:p>
          <a:p>
            <a:pPr marL="571500" indent="-571500">
              <a:buFont typeface="Wingdings" pitchFamily="2" charset="2"/>
              <a:buChar char="v"/>
            </a:pPr>
            <a:r>
              <a:rPr lang="nl-NL" dirty="0" err="1"/>
              <a:t>Validate</a:t>
            </a:r>
            <a:r>
              <a:rPr lang="nl-NL" dirty="0"/>
              <a:t> </a:t>
            </a:r>
            <a:r>
              <a:rPr lang="nl-NL" dirty="0" err="1"/>
              <a:t>assumptions</a:t>
            </a:r>
            <a:r>
              <a:rPr lang="nl-NL" dirty="0"/>
              <a:t> </a:t>
            </a:r>
            <a:r>
              <a:rPr lang="nl-NL" dirty="0" err="1"/>
              <a:t>while</a:t>
            </a:r>
            <a:r>
              <a:rPr lang="nl-NL" dirty="0"/>
              <a:t> </a:t>
            </a:r>
            <a:r>
              <a:rPr lang="nl-NL" dirty="0" err="1"/>
              <a:t>talking</a:t>
            </a:r>
            <a:r>
              <a:rPr lang="nl-NL" dirty="0"/>
              <a:t> </a:t>
            </a:r>
            <a:r>
              <a:rPr lang="nl-NL" dirty="0" err="1"/>
              <a:t>to</a:t>
            </a:r>
            <a:r>
              <a:rPr lang="nl-NL" dirty="0"/>
              <a:t> </a:t>
            </a:r>
            <a:r>
              <a:rPr lang="nl-NL" dirty="0" err="1"/>
              <a:t>people</a:t>
            </a:r>
            <a:r>
              <a:rPr lang="nl-NL" dirty="0"/>
              <a:t> </a:t>
            </a:r>
            <a:r>
              <a:rPr lang="nl-NL" dirty="0" err="1"/>
              <a:t>and</a:t>
            </a:r>
            <a:r>
              <a:rPr lang="nl-NL" dirty="0"/>
              <a:t> </a:t>
            </a:r>
            <a:r>
              <a:rPr lang="nl-NL" dirty="0" err="1"/>
              <a:t>create</a:t>
            </a:r>
            <a:r>
              <a:rPr lang="nl-NL" dirty="0"/>
              <a:t> new </a:t>
            </a:r>
            <a:r>
              <a:rPr lang="nl-NL" dirty="0" err="1"/>
              <a:t>assumptions</a:t>
            </a:r>
            <a:endParaRPr lang="nl-NL" dirty="0"/>
          </a:p>
          <a:p>
            <a:pPr marL="571500" indent="-571500">
              <a:buFont typeface="Wingdings" pitchFamily="2" charset="2"/>
              <a:buChar char="v"/>
            </a:pPr>
            <a:r>
              <a:rPr lang="nl-NL" dirty="0" err="1"/>
              <a:t>Learn</a:t>
            </a:r>
            <a:r>
              <a:rPr lang="nl-NL" dirty="0"/>
              <a:t> </a:t>
            </a:r>
            <a:r>
              <a:rPr lang="nl-NL" dirty="0" err="1"/>
              <a:t>from</a:t>
            </a:r>
            <a:r>
              <a:rPr lang="nl-NL" dirty="0"/>
              <a:t> </a:t>
            </a:r>
            <a:r>
              <a:rPr lang="nl-NL" dirty="0" err="1"/>
              <a:t>all</a:t>
            </a:r>
            <a:r>
              <a:rPr lang="nl-NL" dirty="0"/>
              <a:t> </a:t>
            </a:r>
            <a:r>
              <a:rPr lang="nl-NL" dirty="0" err="1"/>
              <a:t>those</a:t>
            </a:r>
            <a:r>
              <a:rPr lang="nl-NL" dirty="0"/>
              <a:t> </a:t>
            </a:r>
            <a:r>
              <a:rPr lang="nl-NL" dirty="0" err="1"/>
              <a:t>who</a:t>
            </a:r>
            <a:r>
              <a:rPr lang="nl-NL" dirty="0"/>
              <a:t> </a:t>
            </a:r>
            <a:r>
              <a:rPr lang="nl-NL" dirty="0" err="1"/>
              <a:t>you</a:t>
            </a:r>
            <a:r>
              <a:rPr lang="nl-NL" dirty="0"/>
              <a:t> </a:t>
            </a:r>
            <a:r>
              <a:rPr lang="nl-NL" dirty="0" err="1"/>
              <a:t>to</a:t>
            </a:r>
            <a:r>
              <a:rPr lang="nl-NL" dirty="0"/>
              <a:t> talk in order </a:t>
            </a:r>
            <a:r>
              <a:rPr lang="nl-NL" dirty="0" err="1"/>
              <a:t>to</a:t>
            </a:r>
            <a:r>
              <a:rPr lang="nl-NL" dirty="0"/>
              <a:t> </a:t>
            </a:r>
            <a:r>
              <a:rPr lang="nl-NL" dirty="0" err="1"/>
              <a:t>learn</a:t>
            </a:r>
            <a:r>
              <a:rPr lang="nl-NL" dirty="0"/>
              <a:t> more</a:t>
            </a:r>
          </a:p>
          <a:p>
            <a:pPr marL="571500" indent="-571500">
              <a:buFont typeface="Wingdings" pitchFamily="2" charset="2"/>
              <a:buChar char="v"/>
            </a:pPr>
            <a:r>
              <a:rPr lang="nl-NL" dirty="0" err="1"/>
              <a:t>Summarize</a:t>
            </a:r>
            <a:r>
              <a:rPr lang="nl-NL" dirty="0"/>
              <a:t>: </a:t>
            </a:r>
            <a:r>
              <a:rPr lang="nl-NL" dirty="0" err="1"/>
              <a:t>learn</a:t>
            </a:r>
            <a:r>
              <a:rPr lang="nl-NL" dirty="0"/>
              <a:t>, </a:t>
            </a:r>
            <a:r>
              <a:rPr lang="nl-NL" dirty="0" err="1"/>
              <a:t>learn</a:t>
            </a:r>
            <a:r>
              <a:rPr lang="nl-NL" dirty="0"/>
              <a:t>, </a:t>
            </a:r>
            <a:r>
              <a:rPr lang="nl-NL" dirty="0" err="1"/>
              <a:t>learn</a:t>
            </a:r>
            <a:r>
              <a:rPr lang="nl-NL" dirty="0"/>
              <a:t> …</a:t>
            </a:r>
            <a:endParaRPr dirty="0"/>
          </a:p>
        </p:txBody>
      </p:sp>
      <p:sp>
        <p:nvSpPr>
          <p:cNvPr id="69"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dirty="0"/>
          </a:p>
        </p:txBody>
      </p:sp>
    </p:spTree>
    <p:extLst>
      <p:ext uri="{BB962C8B-B14F-4D97-AF65-F5344CB8AC3E}">
        <p14:creationId xmlns:p14="http://schemas.microsoft.com/office/powerpoint/2010/main" val="18558601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Artboard 1 copy.png" descr="Artboard 1 copy.png"/>
          <p:cNvPicPr>
            <a:picLocks noChangeAspect="1"/>
          </p:cNvPicPr>
          <p:nvPr/>
        </p:nvPicPr>
        <p:blipFill>
          <a:blip r:embed="rId2"/>
          <a:stretch>
            <a:fillRect/>
          </a:stretch>
        </p:blipFill>
        <p:spPr>
          <a:xfrm>
            <a:off x="0" y="3570"/>
            <a:ext cx="24384000" cy="13708860"/>
          </a:xfrm>
          <a:prstGeom prst="rect">
            <a:avLst/>
          </a:prstGeom>
          <a:ln w="12700">
            <a:miter lim="400000"/>
          </a:ln>
        </p:spPr>
      </p:pic>
      <p:sp>
        <p:nvSpPr>
          <p:cNvPr id="67" name="problem"/>
          <p:cNvSpPr txBox="1">
            <a:spLocks noGrp="1"/>
          </p:cNvSpPr>
          <p:nvPr>
            <p:ph type="title"/>
          </p:nvPr>
        </p:nvSpPr>
        <p:spPr>
          <a:xfrm>
            <a:off x="1820342" y="1654756"/>
            <a:ext cx="16260962" cy="1187605"/>
          </a:xfrm>
          <a:prstGeom prst="rect">
            <a:avLst/>
          </a:prstGeom>
        </p:spPr>
        <p:txBody>
          <a:bodyPr/>
          <a:lstStyle/>
          <a:p>
            <a:r>
              <a:rPr lang="nl-NL" dirty="0"/>
              <a:t>BUT </a:t>
            </a:r>
            <a:r>
              <a:rPr lang="nl-NL" dirty="0" err="1"/>
              <a:t>who</a:t>
            </a:r>
            <a:r>
              <a:rPr lang="nl-NL" dirty="0"/>
              <a:t> are </a:t>
            </a:r>
            <a:r>
              <a:rPr lang="nl-NL" dirty="0" err="1"/>
              <a:t>you</a:t>
            </a:r>
            <a:r>
              <a:rPr lang="nl-NL" dirty="0"/>
              <a:t>?</a:t>
            </a:r>
            <a:endParaRPr dirty="0"/>
          </a:p>
        </p:txBody>
      </p:sp>
      <p:sp>
        <p:nvSpPr>
          <p:cNvPr id="68" name="The problem you solve, who you solve it for, and the reasons why your target customer/users are frustrated with current solutions."/>
          <p:cNvSpPr txBox="1">
            <a:spLocks noGrp="1"/>
          </p:cNvSpPr>
          <p:nvPr>
            <p:ph type="body" idx="13"/>
          </p:nvPr>
        </p:nvSpPr>
        <p:spPr>
          <a:xfrm>
            <a:off x="1820342" y="3835764"/>
            <a:ext cx="20483845" cy="6383691"/>
          </a:xfrm>
          <a:prstGeom prst="rect">
            <a:avLst/>
          </a:prstGeom>
        </p:spPr>
        <p:txBody>
          <a:bodyPr>
            <a:normAutofit fontScale="92500" lnSpcReduction="20000"/>
          </a:bodyPr>
          <a:lstStyle/>
          <a:p>
            <a:pPr marL="571500" indent="-571500">
              <a:buFont typeface="Wingdings" pitchFamily="2" charset="2"/>
              <a:buChar char="v"/>
            </a:pPr>
            <a:r>
              <a:rPr lang="nl-NL" dirty="0" err="1"/>
              <a:t>Not</a:t>
            </a:r>
            <a:r>
              <a:rPr lang="nl-NL" dirty="0"/>
              <a:t> </a:t>
            </a:r>
            <a:r>
              <a:rPr lang="nl-NL" dirty="0" err="1"/>
              <a:t>someone</a:t>
            </a:r>
            <a:r>
              <a:rPr lang="nl-NL" dirty="0"/>
              <a:t> </a:t>
            </a:r>
            <a:r>
              <a:rPr lang="nl-NL" dirty="0" err="1"/>
              <a:t>brilliant</a:t>
            </a:r>
            <a:endParaRPr lang="nl-NL" dirty="0"/>
          </a:p>
          <a:p>
            <a:pPr marL="571500" indent="-571500">
              <a:buFont typeface="Wingdings" pitchFamily="2" charset="2"/>
              <a:buChar char="v"/>
            </a:pPr>
            <a:r>
              <a:rPr lang="nl-NL" dirty="0" err="1"/>
              <a:t>Not</a:t>
            </a:r>
            <a:r>
              <a:rPr lang="nl-NL" dirty="0"/>
              <a:t> </a:t>
            </a:r>
            <a:r>
              <a:rPr lang="nl-NL" dirty="0" err="1"/>
              <a:t>the</a:t>
            </a:r>
            <a:r>
              <a:rPr lang="nl-NL" dirty="0"/>
              <a:t> </a:t>
            </a:r>
            <a:r>
              <a:rPr lang="nl-NL" dirty="0" err="1"/>
              <a:t>one</a:t>
            </a:r>
            <a:r>
              <a:rPr lang="nl-NL" dirty="0"/>
              <a:t> </a:t>
            </a:r>
            <a:r>
              <a:rPr lang="nl-NL" dirty="0" err="1"/>
              <a:t>who</a:t>
            </a:r>
            <a:r>
              <a:rPr lang="nl-NL" dirty="0"/>
              <a:t> </a:t>
            </a:r>
            <a:r>
              <a:rPr lang="nl-NL" dirty="0" err="1"/>
              <a:t>can</a:t>
            </a:r>
            <a:r>
              <a:rPr lang="nl-NL" dirty="0"/>
              <a:t> </a:t>
            </a:r>
            <a:r>
              <a:rPr lang="nl-NL" dirty="0" err="1"/>
              <a:t>sell</a:t>
            </a:r>
            <a:r>
              <a:rPr lang="nl-NL" dirty="0"/>
              <a:t> water as </a:t>
            </a:r>
            <a:r>
              <a:rPr lang="nl-NL" dirty="0" err="1"/>
              <a:t>if</a:t>
            </a:r>
            <a:r>
              <a:rPr lang="nl-NL" dirty="0"/>
              <a:t> </a:t>
            </a:r>
            <a:r>
              <a:rPr lang="nl-NL" dirty="0" err="1"/>
              <a:t>it</a:t>
            </a:r>
            <a:r>
              <a:rPr lang="nl-NL" dirty="0"/>
              <a:t> is </a:t>
            </a:r>
            <a:r>
              <a:rPr lang="nl-NL" dirty="0" err="1"/>
              <a:t>wine</a:t>
            </a:r>
            <a:endParaRPr lang="nl-NL" dirty="0"/>
          </a:p>
          <a:p>
            <a:pPr marL="571500" indent="-571500">
              <a:buFont typeface="Wingdings" pitchFamily="2" charset="2"/>
              <a:buChar char="v"/>
            </a:pPr>
            <a:r>
              <a:rPr lang="nl-NL" dirty="0" err="1"/>
              <a:t>Not</a:t>
            </a:r>
            <a:r>
              <a:rPr lang="nl-NL" dirty="0"/>
              <a:t> </a:t>
            </a:r>
            <a:r>
              <a:rPr lang="nl-NL" dirty="0" err="1"/>
              <a:t>the</a:t>
            </a:r>
            <a:r>
              <a:rPr lang="nl-NL" dirty="0"/>
              <a:t> </a:t>
            </a:r>
            <a:r>
              <a:rPr lang="nl-NL" dirty="0" err="1"/>
              <a:t>one</a:t>
            </a:r>
            <a:r>
              <a:rPr lang="nl-NL" dirty="0"/>
              <a:t> </a:t>
            </a:r>
            <a:r>
              <a:rPr lang="nl-NL" dirty="0" err="1"/>
              <a:t>who</a:t>
            </a:r>
            <a:r>
              <a:rPr lang="nl-NL" dirty="0"/>
              <a:t> </a:t>
            </a:r>
            <a:r>
              <a:rPr lang="nl-NL" dirty="0" err="1"/>
              <a:t>pretends</a:t>
            </a:r>
            <a:r>
              <a:rPr lang="nl-NL" dirty="0"/>
              <a:t> </a:t>
            </a:r>
            <a:r>
              <a:rPr lang="nl-NL" dirty="0" err="1"/>
              <a:t>to</a:t>
            </a:r>
            <a:r>
              <a:rPr lang="nl-NL" dirty="0"/>
              <a:t> </a:t>
            </a:r>
            <a:r>
              <a:rPr lang="nl-NL" dirty="0" err="1"/>
              <a:t>know</a:t>
            </a:r>
            <a:r>
              <a:rPr lang="nl-NL" dirty="0"/>
              <a:t> </a:t>
            </a:r>
            <a:r>
              <a:rPr lang="nl-NL" dirty="0" err="1"/>
              <a:t>all</a:t>
            </a:r>
            <a:r>
              <a:rPr lang="nl-NL" dirty="0"/>
              <a:t> </a:t>
            </a:r>
            <a:r>
              <a:rPr lang="nl-NL" dirty="0" err="1"/>
              <a:t>the</a:t>
            </a:r>
            <a:r>
              <a:rPr lang="nl-NL" dirty="0"/>
              <a:t> </a:t>
            </a:r>
            <a:r>
              <a:rPr lang="nl-NL" dirty="0" err="1"/>
              <a:t>answers</a:t>
            </a:r>
            <a:endParaRPr lang="nl-NL" dirty="0"/>
          </a:p>
          <a:p>
            <a:pPr marL="571500" indent="-571500">
              <a:buFont typeface="Wingdings" pitchFamily="2" charset="2"/>
              <a:buChar char="v"/>
            </a:pPr>
            <a:r>
              <a:rPr lang="nl-NL" dirty="0"/>
              <a:t>But </a:t>
            </a:r>
            <a:r>
              <a:rPr lang="nl-NL" dirty="0" err="1"/>
              <a:t>someone</a:t>
            </a:r>
            <a:r>
              <a:rPr lang="nl-NL" dirty="0"/>
              <a:t> </a:t>
            </a:r>
            <a:r>
              <a:rPr lang="nl-NL" dirty="0" err="1"/>
              <a:t>who</a:t>
            </a:r>
            <a:r>
              <a:rPr lang="nl-NL" dirty="0"/>
              <a:t> is </a:t>
            </a:r>
            <a:r>
              <a:rPr lang="nl-NL" dirty="0" err="1"/>
              <a:t>committed</a:t>
            </a:r>
            <a:r>
              <a:rPr lang="nl-NL" dirty="0"/>
              <a:t> </a:t>
            </a:r>
            <a:r>
              <a:rPr lang="nl-NL" dirty="0" err="1"/>
              <a:t>to</a:t>
            </a:r>
            <a:r>
              <a:rPr lang="nl-NL" dirty="0"/>
              <a:t> making </a:t>
            </a:r>
            <a:r>
              <a:rPr lang="nl-NL" dirty="0" err="1"/>
              <a:t>sure</a:t>
            </a:r>
            <a:r>
              <a:rPr lang="nl-NL" dirty="0"/>
              <a:t> </a:t>
            </a:r>
            <a:r>
              <a:rPr lang="nl-NL" dirty="0" err="1"/>
              <a:t>people</a:t>
            </a:r>
            <a:r>
              <a:rPr lang="nl-NL" dirty="0"/>
              <a:t> are happy </a:t>
            </a:r>
            <a:r>
              <a:rPr lang="nl-NL" dirty="0" err="1"/>
              <a:t>where</a:t>
            </a:r>
            <a:r>
              <a:rPr lang="nl-NL" dirty="0"/>
              <a:t> </a:t>
            </a:r>
            <a:r>
              <a:rPr lang="nl-NL" dirty="0" err="1"/>
              <a:t>they</a:t>
            </a:r>
            <a:r>
              <a:rPr lang="nl-NL" dirty="0"/>
              <a:t> </a:t>
            </a:r>
            <a:r>
              <a:rPr lang="nl-NL" dirty="0" err="1"/>
              <a:t>work</a:t>
            </a:r>
            <a:endParaRPr lang="nl-NL" dirty="0"/>
          </a:p>
          <a:p>
            <a:pPr marL="571500" indent="-571500">
              <a:buFont typeface="Wingdings" pitchFamily="2" charset="2"/>
              <a:buChar char="v"/>
            </a:pPr>
            <a:r>
              <a:rPr lang="nl-NL" dirty="0"/>
              <a:t>But </a:t>
            </a:r>
            <a:r>
              <a:rPr lang="nl-NL" dirty="0" err="1"/>
              <a:t>someone</a:t>
            </a:r>
            <a:r>
              <a:rPr lang="nl-NL" dirty="0"/>
              <a:t> is </a:t>
            </a:r>
            <a:r>
              <a:rPr lang="nl-NL" dirty="0" err="1"/>
              <a:t>eager</a:t>
            </a:r>
            <a:r>
              <a:rPr lang="nl-NL" dirty="0"/>
              <a:t> </a:t>
            </a:r>
            <a:r>
              <a:rPr lang="nl-NL" dirty="0" err="1"/>
              <a:t>to</a:t>
            </a:r>
            <a:r>
              <a:rPr lang="nl-NL" dirty="0"/>
              <a:t> </a:t>
            </a:r>
            <a:r>
              <a:rPr lang="nl-NL" dirty="0" err="1"/>
              <a:t>learn</a:t>
            </a:r>
            <a:endParaRPr lang="nl-NL" dirty="0"/>
          </a:p>
          <a:p>
            <a:pPr marL="571500" indent="-571500">
              <a:buFont typeface="Wingdings" pitchFamily="2" charset="2"/>
              <a:buChar char="v"/>
            </a:pPr>
            <a:r>
              <a:rPr lang="nl-NL" dirty="0" err="1"/>
              <a:t>Who</a:t>
            </a:r>
            <a:r>
              <a:rPr lang="nl-NL" dirty="0"/>
              <a:t> has </a:t>
            </a:r>
            <a:r>
              <a:rPr lang="nl-NL" dirty="0" err="1"/>
              <a:t>seen</a:t>
            </a:r>
            <a:r>
              <a:rPr lang="nl-NL" dirty="0"/>
              <a:t> at ING </a:t>
            </a:r>
            <a:r>
              <a:rPr lang="nl-NL" dirty="0" err="1"/>
              <a:t>that</a:t>
            </a:r>
            <a:r>
              <a:rPr lang="nl-NL" dirty="0"/>
              <a:t> </a:t>
            </a:r>
            <a:r>
              <a:rPr lang="nl-NL" dirty="0" err="1"/>
              <a:t>higher</a:t>
            </a:r>
            <a:r>
              <a:rPr lang="nl-NL" dirty="0"/>
              <a:t> team </a:t>
            </a:r>
            <a:r>
              <a:rPr lang="nl-NL" dirty="0" err="1"/>
              <a:t>mobility</a:t>
            </a:r>
            <a:r>
              <a:rPr lang="nl-NL" dirty="0"/>
              <a:t> is </a:t>
            </a:r>
            <a:r>
              <a:rPr lang="nl-NL" dirty="0" err="1"/>
              <a:t>possible</a:t>
            </a:r>
            <a:endParaRPr lang="nl-NL" dirty="0"/>
          </a:p>
          <a:p>
            <a:pPr marL="571500" indent="-571500">
              <a:buFont typeface="Wingdings" pitchFamily="2" charset="2"/>
              <a:buChar char="v"/>
            </a:pPr>
            <a:r>
              <a:rPr lang="nl-NL" dirty="0" err="1"/>
              <a:t>Who</a:t>
            </a:r>
            <a:r>
              <a:rPr lang="nl-NL" dirty="0"/>
              <a:t> has </a:t>
            </a:r>
            <a:r>
              <a:rPr lang="nl-NL" dirty="0" err="1"/>
              <a:t>failed</a:t>
            </a:r>
            <a:r>
              <a:rPr lang="nl-NL" dirty="0"/>
              <a:t> </a:t>
            </a:r>
            <a:r>
              <a:rPr lang="nl-NL" dirty="0" err="1"/>
              <a:t>before</a:t>
            </a:r>
            <a:r>
              <a:rPr lang="nl-NL" dirty="0"/>
              <a:t> </a:t>
            </a:r>
            <a:r>
              <a:rPr lang="nl-NL" dirty="0" err="1"/>
              <a:t>and</a:t>
            </a:r>
            <a:r>
              <a:rPr lang="nl-NL" dirty="0"/>
              <a:t> </a:t>
            </a:r>
            <a:r>
              <a:rPr lang="nl-NL" dirty="0" err="1"/>
              <a:t>learned</a:t>
            </a:r>
            <a:r>
              <a:rPr lang="nl-NL" dirty="0"/>
              <a:t> </a:t>
            </a:r>
            <a:r>
              <a:rPr lang="nl-NL" dirty="0" err="1"/>
              <a:t>from</a:t>
            </a:r>
            <a:r>
              <a:rPr lang="nl-NL" dirty="0"/>
              <a:t> </a:t>
            </a:r>
            <a:r>
              <a:rPr lang="nl-NL" dirty="0" err="1"/>
              <a:t>it</a:t>
            </a:r>
            <a:endParaRPr lang="nl-NL" dirty="0"/>
          </a:p>
        </p:txBody>
      </p:sp>
      <p:sp>
        <p:nvSpPr>
          <p:cNvPr id="69"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dirty="0"/>
          </a:p>
        </p:txBody>
      </p:sp>
    </p:spTree>
    <p:extLst>
      <p:ext uri="{BB962C8B-B14F-4D97-AF65-F5344CB8AC3E}">
        <p14:creationId xmlns:p14="http://schemas.microsoft.com/office/powerpoint/2010/main" val="5030032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hank you!"/>
          <p:cNvSpPr txBox="1">
            <a:spLocks noGrp="1"/>
          </p:cNvSpPr>
          <p:nvPr>
            <p:ph type="title"/>
          </p:nvPr>
        </p:nvSpPr>
        <p:spPr>
          <a:xfrm>
            <a:off x="4061519" y="4658419"/>
            <a:ext cx="16260962" cy="3535562"/>
          </a:xfrm>
          <a:prstGeom prst="rect">
            <a:avLst/>
          </a:prstGeom>
        </p:spPr>
        <p:txBody>
          <a:bodyPr anchor="ctr"/>
          <a:lstStyle>
            <a:lvl1pPr algn="ctr"/>
          </a:lstStyle>
          <a:p>
            <a:r>
              <a:t>thank you!</a:t>
            </a:r>
          </a:p>
        </p:txBody>
      </p:sp>
      <p:sp>
        <p:nvSpPr>
          <p:cNvPr id="18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5F35FA-99E4-A948-9806-DFCCA91B3DF5}"/>
              </a:ext>
            </a:extLst>
          </p:cNvPr>
          <p:cNvPicPr>
            <a:picLocks noChangeAspect="1"/>
          </p:cNvPicPr>
          <p:nvPr/>
        </p:nvPicPr>
        <p:blipFill>
          <a:blip r:embed="rId2"/>
          <a:stretch>
            <a:fillRect/>
          </a:stretch>
        </p:blipFill>
        <p:spPr>
          <a:xfrm>
            <a:off x="536651" y="399535"/>
            <a:ext cx="8476720" cy="6861108"/>
          </a:xfrm>
          <a:prstGeom prst="rect">
            <a:avLst/>
          </a:prstGeom>
        </p:spPr>
      </p:pic>
      <p:sp>
        <p:nvSpPr>
          <p:cNvPr id="90" name="traction"/>
          <p:cNvSpPr txBox="1">
            <a:spLocks noGrp="1"/>
          </p:cNvSpPr>
          <p:nvPr>
            <p:ph type="title"/>
          </p:nvPr>
        </p:nvSpPr>
        <p:spPr>
          <a:xfrm>
            <a:off x="14481217" y="399535"/>
            <a:ext cx="7639447" cy="1191843"/>
          </a:xfrm>
          <a:prstGeom prst="rect">
            <a:avLst/>
          </a:prstGeom>
        </p:spPr>
        <p:txBody>
          <a:bodyPr>
            <a:normAutofit/>
          </a:bodyPr>
          <a:lstStyle/>
          <a:p>
            <a:r>
              <a:rPr dirty="0"/>
              <a:t>traction</a:t>
            </a:r>
          </a:p>
        </p:txBody>
      </p:sp>
      <p:sp>
        <p:nvSpPr>
          <p:cNvPr id="92"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93" name="Line"/>
          <p:cNvSpPr/>
          <p:nvPr/>
        </p:nvSpPr>
        <p:spPr>
          <a:xfrm flipV="1">
            <a:off x="13868399" y="1269999"/>
            <a:ext cx="1" cy="11176002"/>
          </a:xfrm>
          <a:prstGeom prst="line">
            <a:avLst/>
          </a:prstGeom>
          <a:ln w="38100">
            <a:solidFill>
              <a:srgbClr val="A5A4A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 name="Tangible proof that your customers love your product and are happy to pay for it.…">
            <a:extLst>
              <a:ext uri="{FF2B5EF4-FFF2-40B4-BE49-F238E27FC236}">
                <a16:creationId xmlns:a16="http://schemas.microsoft.com/office/drawing/2014/main" id="{CD703A70-CD9E-FB4E-A587-5429BC1632F7}"/>
              </a:ext>
            </a:extLst>
          </p:cNvPr>
          <p:cNvSpPr txBox="1">
            <a:spLocks/>
          </p:cNvSpPr>
          <p:nvPr/>
        </p:nvSpPr>
        <p:spPr>
          <a:xfrm>
            <a:off x="1799984" y="2696863"/>
            <a:ext cx="6168359" cy="3137879"/>
          </a:xfrm>
          <a:prstGeom prst="rect">
            <a:avLst/>
          </a:prstGeom>
          <a:solidFill>
            <a:srgbClr val="EDEDED"/>
          </a:solidFill>
          <a:ln w="12700">
            <a:miter lim="400000"/>
          </a:ln>
          <a:extLst>
            <a:ext uri="{C572A759-6A51-4108-AA02-DFA0A04FC94B}">
              <ma14:wrappingTextBoxFlag xmlns="" xmlns:ma14="http://schemas.microsoft.com/office/mac/drawingml/2011/main" val="1"/>
            </a:ext>
          </a:extLst>
        </p:spPr>
        <p:txBody>
          <a:bodyPr lIns="50800" tIns="50800" rIns="50800" bIns="50800" anchor="t">
            <a:normAutofit fontScale="85000" lnSpcReduction="10000"/>
          </a:bodyPr>
          <a:lstStyle>
            <a:lvl1pPr marL="0" marR="0" indent="0" algn="l" defTabSz="825500" latinLnBrk="0">
              <a:lnSpc>
                <a:spcPct val="120000"/>
              </a:lnSpc>
              <a:spcBef>
                <a:spcPts val="3000"/>
              </a:spcBef>
              <a:spcAft>
                <a:spcPts val="0"/>
              </a:spcAft>
              <a:buClrTx/>
              <a:buSzTx/>
              <a:buFontTx/>
              <a:buNone/>
              <a:tabLst/>
              <a:defRPr sz="3800" b="0" i="0" u="none" strike="noStrike" cap="none" spc="0" baseline="0">
                <a:ln>
                  <a:noFill/>
                </a:ln>
                <a:solidFill>
                  <a:srgbClr val="000000"/>
                </a:solidFill>
                <a:uFillTx/>
                <a:latin typeface="Helvetica"/>
                <a:ea typeface="Helvetica"/>
                <a:cs typeface="Helvetica"/>
                <a:sym typeface="Helvetica"/>
              </a:defRPr>
            </a:lvl1pPr>
            <a:lvl2pPr marL="127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2pPr>
            <a:lvl3pPr marL="190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3pPr>
            <a:lvl4pPr marL="254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4pPr>
            <a:lvl5pPr marL="317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5pPr>
            <a:lvl6pPr marL="381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6pPr>
            <a:lvl7pPr marL="444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7pPr>
            <a:lvl8pPr marL="508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8pPr>
            <a:lvl9pPr marL="571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9pPr>
          </a:lstStyle>
          <a:p>
            <a:pPr hangingPunct="1"/>
            <a:r>
              <a:rPr lang="en-GB" dirty="0"/>
              <a:t>I never realized we had so much tech talent at ING. It’s good to see people are excited to move around within our company instead of leaving </a:t>
            </a:r>
          </a:p>
        </p:txBody>
      </p:sp>
      <p:sp>
        <p:nvSpPr>
          <p:cNvPr id="9" name="Tangible proof that your customers love your product and are happy to pay for it.…">
            <a:extLst>
              <a:ext uri="{FF2B5EF4-FFF2-40B4-BE49-F238E27FC236}">
                <a16:creationId xmlns:a16="http://schemas.microsoft.com/office/drawing/2014/main" id="{7B79F199-38DF-6246-8C84-E46A4460F15A}"/>
              </a:ext>
            </a:extLst>
          </p:cNvPr>
          <p:cNvSpPr txBox="1">
            <a:spLocks/>
          </p:cNvSpPr>
          <p:nvPr/>
        </p:nvSpPr>
        <p:spPr>
          <a:xfrm>
            <a:off x="2561983" y="5834742"/>
            <a:ext cx="3642873" cy="990131"/>
          </a:xfrm>
          <a:prstGeom prst="rect">
            <a:avLst/>
          </a:prstGeom>
          <a:solidFill>
            <a:srgbClr val="EDEDED"/>
          </a:solidFill>
          <a:ln w="12700">
            <a:miter lim="400000"/>
          </a:ln>
          <a:extLst>
            <a:ext uri="{C572A759-6A51-4108-AA02-DFA0A04FC94B}">
              <ma14:wrappingTextBoxFlag xmlns="" xmlns:ma14="http://schemas.microsoft.com/office/mac/drawingml/2011/main" val="1"/>
            </a:ext>
          </a:extLst>
        </p:spPr>
        <p:txBody>
          <a:bodyPr lIns="50800" tIns="50800" rIns="50800" bIns="50800" anchor="t">
            <a:normAutofit fontScale="77500" lnSpcReduction="20000"/>
          </a:bodyPr>
          <a:lstStyle>
            <a:lvl1pPr marL="0" marR="0" indent="0" algn="l" defTabSz="825500" latinLnBrk="0">
              <a:lnSpc>
                <a:spcPct val="120000"/>
              </a:lnSpc>
              <a:spcBef>
                <a:spcPts val="3000"/>
              </a:spcBef>
              <a:spcAft>
                <a:spcPts val="0"/>
              </a:spcAft>
              <a:buClrTx/>
              <a:buSzTx/>
              <a:buFontTx/>
              <a:buNone/>
              <a:tabLst/>
              <a:defRPr sz="3800" b="0" i="0" u="none" strike="noStrike" cap="none" spc="0" baseline="0">
                <a:ln>
                  <a:noFill/>
                </a:ln>
                <a:solidFill>
                  <a:srgbClr val="000000"/>
                </a:solidFill>
                <a:uFillTx/>
                <a:latin typeface="Helvetica"/>
                <a:ea typeface="Helvetica"/>
                <a:cs typeface="Helvetica"/>
                <a:sym typeface="Helvetica"/>
              </a:defRPr>
            </a:lvl1pPr>
            <a:lvl2pPr marL="127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2pPr>
            <a:lvl3pPr marL="190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3pPr>
            <a:lvl4pPr marL="254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4pPr>
            <a:lvl5pPr marL="317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5pPr>
            <a:lvl6pPr marL="381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6pPr>
            <a:lvl7pPr marL="444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7pPr>
            <a:lvl8pPr marL="508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8pPr>
            <a:lvl9pPr marL="571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9pPr>
          </a:lstStyle>
          <a:p>
            <a:pPr algn="ctr" hangingPunct="1"/>
            <a:r>
              <a:rPr lang="en-GB" b="1" dirty="0"/>
              <a:t>Marco van Dam</a:t>
            </a:r>
            <a:br>
              <a:rPr lang="en-GB" dirty="0"/>
            </a:br>
            <a:r>
              <a:rPr lang="en-GB" dirty="0">
                <a:solidFill>
                  <a:schemeClr val="tx1">
                    <a:lumMod val="50000"/>
                    <a:lumOff val="50000"/>
                  </a:schemeClr>
                </a:solidFill>
              </a:rPr>
              <a:t>Chapter Lead, ING</a:t>
            </a:r>
          </a:p>
        </p:txBody>
      </p:sp>
      <p:pic>
        <p:nvPicPr>
          <p:cNvPr id="4" name="Picture 3" descr="A picture containing text&#10;&#10;Description automatically generated">
            <a:extLst>
              <a:ext uri="{FF2B5EF4-FFF2-40B4-BE49-F238E27FC236}">
                <a16:creationId xmlns:a16="http://schemas.microsoft.com/office/drawing/2014/main" id="{66416AB4-FBAC-6B48-88E1-360829C28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014" y="1221499"/>
            <a:ext cx="3022600" cy="762000"/>
          </a:xfrm>
          <a:prstGeom prst="rect">
            <a:avLst/>
          </a:prstGeom>
        </p:spPr>
      </p:pic>
      <p:pic>
        <p:nvPicPr>
          <p:cNvPr id="12" name="Picture 11">
            <a:extLst>
              <a:ext uri="{FF2B5EF4-FFF2-40B4-BE49-F238E27FC236}">
                <a16:creationId xmlns:a16="http://schemas.microsoft.com/office/drawing/2014/main" id="{58AD4488-1016-7F44-909A-675D45CF23AD}"/>
              </a:ext>
            </a:extLst>
          </p:cNvPr>
          <p:cNvPicPr>
            <a:picLocks noChangeAspect="1"/>
          </p:cNvPicPr>
          <p:nvPr/>
        </p:nvPicPr>
        <p:blipFill>
          <a:blip r:embed="rId2"/>
          <a:stretch>
            <a:fillRect/>
          </a:stretch>
        </p:blipFill>
        <p:spPr>
          <a:xfrm>
            <a:off x="689051" y="551935"/>
            <a:ext cx="8476720" cy="6861108"/>
          </a:xfrm>
          <a:prstGeom prst="rect">
            <a:avLst/>
          </a:prstGeom>
        </p:spPr>
      </p:pic>
      <p:sp>
        <p:nvSpPr>
          <p:cNvPr id="13" name="Tangible proof that your customers love your product and are happy to pay for it.…">
            <a:extLst>
              <a:ext uri="{FF2B5EF4-FFF2-40B4-BE49-F238E27FC236}">
                <a16:creationId xmlns:a16="http://schemas.microsoft.com/office/drawing/2014/main" id="{02FD4A01-03C7-644D-A538-AA08A771D28F}"/>
              </a:ext>
            </a:extLst>
          </p:cNvPr>
          <p:cNvSpPr txBox="1">
            <a:spLocks/>
          </p:cNvSpPr>
          <p:nvPr/>
        </p:nvSpPr>
        <p:spPr>
          <a:xfrm>
            <a:off x="1952384" y="2849263"/>
            <a:ext cx="6168359" cy="3137879"/>
          </a:xfrm>
          <a:prstGeom prst="rect">
            <a:avLst/>
          </a:prstGeom>
          <a:solidFill>
            <a:srgbClr val="EDEDED"/>
          </a:solidFill>
          <a:ln w="12700">
            <a:miter lim="400000"/>
          </a:ln>
          <a:extLst>
            <a:ext uri="{C572A759-6A51-4108-AA02-DFA0A04FC94B}">
              <ma14:wrappingTextBoxFlag xmlns="" xmlns:ma14="http://schemas.microsoft.com/office/mac/drawingml/2011/main" val="1"/>
            </a:ext>
          </a:extLst>
        </p:spPr>
        <p:txBody>
          <a:bodyPr lIns="50800" tIns="50800" rIns="50800" bIns="50800" anchor="t">
            <a:normAutofit fontScale="85000" lnSpcReduction="10000"/>
          </a:bodyPr>
          <a:lstStyle>
            <a:lvl1pPr marL="0" marR="0" indent="0" algn="l" defTabSz="825500" latinLnBrk="0">
              <a:lnSpc>
                <a:spcPct val="120000"/>
              </a:lnSpc>
              <a:spcBef>
                <a:spcPts val="3000"/>
              </a:spcBef>
              <a:spcAft>
                <a:spcPts val="0"/>
              </a:spcAft>
              <a:buClrTx/>
              <a:buSzTx/>
              <a:buFontTx/>
              <a:buNone/>
              <a:tabLst/>
              <a:defRPr sz="3800" b="0" i="0" u="none" strike="noStrike" cap="none" spc="0" baseline="0">
                <a:ln>
                  <a:noFill/>
                </a:ln>
                <a:solidFill>
                  <a:srgbClr val="000000"/>
                </a:solidFill>
                <a:uFillTx/>
                <a:latin typeface="Helvetica"/>
                <a:ea typeface="Helvetica"/>
                <a:cs typeface="Helvetica"/>
                <a:sym typeface="Helvetica"/>
              </a:defRPr>
            </a:lvl1pPr>
            <a:lvl2pPr marL="127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2pPr>
            <a:lvl3pPr marL="190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3pPr>
            <a:lvl4pPr marL="254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4pPr>
            <a:lvl5pPr marL="317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5pPr>
            <a:lvl6pPr marL="381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6pPr>
            <a:lvl7pPr marL="444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7pPr>
            <a:lvl8pPr marL="508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8pPr>
            <a:lvl9pPr marL="571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9pPr>
          </a:lstStyle>
          <a:p>
            <a:pPr hangingPunct="1"/>
            <a:r>
              <a:rPr lang="en-GB" dirty="0"/>
              <a:t>I never realized we had so much tech talent at ING. It’s good to see people are excited to move around within our company instead of leaving </a:t>
            </a:r>
          </a:p>
        </p:txBody>
      </p:sp>
      <p:sp>
        <p:nvSpPr>
          <p:cNvPr id="14" name="Tangible proof that your customers love your product and are happy to pay for it.…">
            <a:extLst>
              <a:ext uri="{FF2B5EF4-FFF2-40B4-BE49-F238E27FC236}">
                <a16:creationId xmlns:a16="http://schemas.microsoft.com/office/drawing/2014/main" id="{CF9A242C-BD98-F24D-A973-58163898746D}"/>
              </a:ext>
            </a:extLst>
          </p:cNvPr>
          <p:cNvSpPr txBox="1">
            <a:spLocks/>
          </p:cNvSpPr>
          <p:nvPr/>
        </p:nvSpPr>
        <p:spPr>
          <a:xfrm>
            <a:off x="2714383" y="5987142"/>
            <a:ext cx="3642873" cy="990131"/>
          </a:xfrm>
          <a:prstGeom prst="rect">
            <a:avLst/>
          </a:prstGeom>
          <a:solidFill>
            <a:srgbClr val="EDEDED"/>
          </a:solidFill>
          <a:ln w="12700">
            <a:miter lim="400000"/>
          </a:ln>
          <a:extLst>
            <a:ext uri="{C572A759-6A51-4108-AA02-DFA0A04FC94B}">
              <ma14:wrappingTextBoxFlag xmlns="" xmlns:ma14="http://schemas.microsoft.com/office/mac/drawingml/2011/main" val="1"/>
            </a:ext>
          </a:extLst>
        </p:spPr>
        <p:txBody>
          <a:bodyPr lIns="50800" tIns="50800" rIns="50800" bIns="50800" anchor="t">
            <a:normAutofit fontScale="77500" lnSpcReduction="20000"/>
          </a:bodyPr>
          <a:lstStyle>
            <a:lvl1pPr marL="0" marR="0" indent="0" algn="l" defTabSz="825500" latinLnBrk="0">
              <a:lnSpc>
                <a:spcPct val="120000"/>
              </a:lnSpc>
              <a:spcBef>
                <a:spcPts val="3000"/>
              </a:spcBef>
              <a:spcAft>
                <a:spcPts val="0"/>
              </a:spcAft>
              <a:buClrTx/>
              <a:buSzTx/>
              <a:buFontTx/>
              <a:buNone/>
              <a:tabLst/>
              <a:defRPr sz="3800" b="0" i="0" u="none" strike="noStrike" cap="none" spc="0" baseline="0">
                <a:ln>
                  <a:noFill/>
                </a:ln>
                <a:solidFill>
                  <a:srgbClr val="000000"/>
                </a:solidFill>
                <a:uFillTx/>
                <a:latin typeface="Helvetica"/>
                <a:ea typeface="Helvetica"/>
                <a:cs typeface="Helvetica"/>
                <a:sym typeface="Helvetica"/>
              </a:defRPr>
            </a:lvl1pPr>
            <a:lvl2pPr marL="127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2pPr>
            <a:lvl3pPr marL="190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3pPr>
            <a:lvl4pPr marL="254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4pPr>
            <a:lvl5pPr marL="317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5pPr>
            <a:lvl6pPr marL="381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6pPr>
            <a:lvl7pPr marL="444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7pPr>
            <a:lvl8pPr marL="508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8pPr>
            <a:lvl9pPr marL="571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9pPr>
          </a:lstStyle>
          <a:p>
            <a:pPr algn="ctr" hangingPunct="1"/>
            <a:r>
              <a:rPr lang="en-GB" b="1" dirty="0"/>
              <a:t>Marco van Dam</a:t>
            </a:r>
            <a:br>
              <a:rPr lang="en-GB" dirty="0"/>
            </a:br>
            <a:r>
              <a:rPr lang="en-GB" dirty="0">
                <a:solidFill>
                  <a:schemeClr val="tx1">
                    <a:lumMod val="50000"/>
                    <a:lumOff val="50000"/>
                  </a:schemeClr>
                </a:solidFill>
              </a:rPr>
              <a:t>Chapter Lead, ING</a:t>
            </a:r>
          </a:p>
        </p:txBody>
      </p:sp>
      <p:pic>
        <p:nvPicPr>
          <p:cNvPr id="15" name="Picture 14" descr="A picture containing text&#10;&#10;Description automatically generated">
            <a:extLst>
              <a:ext uri="{FF2B5EF4-FFF2-40B4-BE49-F238E27FC236}">
                <a16:creationId xmlns:a16="http://schemas.microsoft.com/office/drawing/2014/main" id="{FB8FC9DE-E44C-5E4E-A4BF-18486A478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414" y="1373899"/>
            <a:ext cx="3022600" cy="762000"/>
          </a:xfrm>
          <a:prstGeom prst="rect">
            <a:avLst/>
          </a:prstGeom>
        </p:spPr>
      </p:pic>
      <p:sp>
        <p:nvSpPr>
          <p:cNvPr id="6" name="TextBox 5">
            <a:extLst>
              <a:ext uri="{FF2B5EF4-FFF2-40B4-BE49-F238E27FC236}">
                <a16:creationId xmlns:a16="http://schemas.microsoft.com/office/drawing/2014/main" id="{C2283B3E-CDCB-3D42-94FC-E6B81BCFD7B1}"/>
              </a:ext>
            </a:extLst>
          </p:cNvPr>
          <p:cNvSpPr txBox="1"/>
          <p:nvPr/>
        </p:nvSpPr>
        <p:spPr>
          <a:xfrm flipH="1">
            <a:off x="16287149" y="2018413"/>
            <a:ext cx="5833515" cy="1949252"/>
          </a:xfrm>
          <a:prstGeom prst="rect">
            <a:avLst/>
          </a:prstGeom>
          <a:solidFill>
            <a:srgbClr val="FFFFFF"/>
          </a:solidFill>
          <a:ln w="12700" cap="flat">
            <a:solidFill>
              <a:schemeClr val="bg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rPr>
              <a:t>5</a:t>
            </a:r>
          </a:p>
          <a:p>
            <a:pPr marL="0" marR="0" indent="0" algn="ctr" defTabSz="825500" rtl="0" fontAlgn="auto" latinLnBrk="0" hangingPunct="0">
              <a:lnSpc>
                <a:spcPct val="100000"/>
              </a:lnSpc>
              <a:spcBef>
                <a:spcPts val="0"/>
              </a:spcBef>
              <a:spcAft>
                <a:spcPts val="0"/>
              </a:spcAft>
              <a:buClrTx/>
              <a:buSzTx/>
              <a:buFontTx/>
              <a:buNone/>
              <a:tabLst/>
            </a:pPr>
            <a:r>
              <a:rPr lang="en-GB" dirty="0">
                <a:solidFill>
                  <a:schemeClr val="tx1">
                    <a:lumMod val="50000"/>
                    <a:lumOff val="50000"/>
                  </a:schemeClr>
                </a:solidFill>
              </a:rPr>
              <a:t>Teams with a profile</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DA732348-801E-1B46-BE9D-E0399C0B5D4B}"/>
              </a:ext>
            </a:extLst>
          </p:cNvPr>
          <p:cNvSpPr txBox="1"/>
          <p:nvPr/>
        </p:nvSpPr>
        <p:spPr>
          <a:xfrm flipH="1">
            <a:off x="16287149" y="4133491"/>
            <a:ext cx="5833515" cy="1949252"/>
          </a:xfrm>
          <a:prstGeom prst="rect">
            <a:avLst/>
          </a:prstGeom>
          <a:solidFill>
            <a:srgbClr val="FFFFFF"/>
          </a:solidFill>
          <a:ln w="12700" cap="flat">
            <a:solidFill>
              <a:schemeClr val="bg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lang="en-NL" dirty="0"/>
              <a:t>200</a:t>
            </a: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lang="en-GB" dirty="0">
                <a:solidFill>
                  <a:schemeClr val="tx1">
                    <a:lumMod val="50000"/>
                    <a:lumOff val="50000"/>
                  </a:schemeClr>
                </a:solidFill>
              </a:rPr>
              <a:t>active users</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endParaRPr>
          </a:p>
        </p:txBody>
      </p:sp>
      <p:sp>
        <p:nvSpPr>
          <p:cNvPr id="19" name="TextBox 18">
            <a:extLst>
              <a:ext uri="{FF2B5EF4-FFF2-40B4-BE49-F238E27FC236}">
                <a16:creationId xmlns:a16="http://schemas.microsoft.com/office/drawing/2014/main" id="{611C0D8A-EC05-6742-9413-96145A6DF629}"/>
              </a:ext>
            </a:extLst>
          </p:cNvPr>
          <p:cNvSpPr txBox="1"/>
          <p:nvPr/>
        </p:nvSpPr>
        <p:spPr>
          <a:xfrm flipH="1">
            <a:off x="16287148" y="6329807"/>
            <a:ext cx="5833515" cy="1949252"/>
          </a:xfrm>
          <a:prstGeom prst="rect">
            <a:avLst/>
          </a:prstGeom>
          <a:solidFill>
            <a:srgbClr val="FFFFFF"/>
          </a:solidFill>
          <a:ln w="12700" cap="flat">
            <a:solidFill>
              <a:schemeClr val="bg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lang="en-NL" dirty="0"/>
              <a:t>2</a:t>
            </a: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lang="en-GB" dirty="0">
                <a:solidFill>
                  <a:schemeClr val="tx1">
                    <a:lumMod val="50000"/>
                    <a:lumOff val="50000"/>
                  </a:schemeClr>
                </a:solidFill>
              </a:rPr>
              <a:t>hopped between teams</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B883C7E8-8A62-1A41-90D7-EEDE0DB22D1B}"/>
              </a:ext>
            </a:extLst>
          </p:cNvPr>
          <p:cNvSpPr txBox="1"/>
          <p:nvPr/>
        </p:nvSpPr>
        <p:spPr>
          <a:xfrm flipH="1">
            <a:off x="16287148" y="8545465"/>
            <a:ext cx="5833515" cy="1949252"/>
          </a:xfrm>
          <a:prstGeom prst="rect">
            <a:avLst/>
          </a:prstGeom>
          <a:solidFill>
            <a:srgbClr val="FFFFFF"/>
          </a:solidFill>
          <a:ln w="12700" cap="flat">
            <a:solidFill>
              <a:schemeClr val="bg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rPr>
              <a:t>70%</a:t>
            </a:r>
          </a:p>
          <a:p>
            <a:pPr marL="0" marR="0" indent="0" algn="ctr" defTabSz="825500" rtl="0" fontAlgn="auto" latinLnBrk="0" hangingPunct="0">
              <a:lnSpc>
                <a:spcPct val="100000"/>
              </a:lnSpc>
              <a:spcBef>
                <a:spcPts val="0"/>
              </a:spcBef>
              <a:spcAft>
                <a:spcPts val="0"/>
              </a:spcAft>
              <a:buClrTx/>
              <a:buSzTx/>
              <a:buFontTx/>
              <a:buNone/>
              <a:tabLst/>
            </a:pPr>
            <a:r>
              <a:rPr lang="en-GB" dirty="0">
                <a:solidFill>
                  <a:schemeClr val="tx1">
                    <a:lumMod val="50000"/>
                    <a:lumOff val="50000"/>
                  </a:schemeClr>
                </a:solidFill>
              </a:rPr>
              <a:t>Gross happiness</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Artboard 1 copy.png" descr="Artboard 1 copy.png"/>
          <p:cNvPicPr>
            <a:picLocks noChangeAspect="1"/>
          </p:cNvPicPr>
          <p:nvPr/>
        </p:nvPicPr>
        <p:blipFill>
          <a:blip r:embed="rId3"/>
          <a:stretch>
            <a:fillRect/>
          </a:stretch>
        </p:blipFill>
        <p:spPr>
          <a:xfrm>
            <a:off x="0" y="3570"/>
            <a:ext cx="24384000" cy="13708860"/>
          </a:xfrm>
          <a:prstGeom prst="rect">
            <a:avLst/>
          </a:prstGeom>
          <a:ln w="12700">
            <a:miter lim="400000"/>
          </a:ln>
        </p:spPr>
      </p:pic>
      <p:sp>
        <p:nvSpPr>
          <p:cNvPr id="67" name="problem"/>
          <p:cNvSpPr txBox="1">
            <a:spLocks noGrp="1"/>
          </p:cNvSpPr>
          <p:nvPr>
            <p:ph type="title"/>
          </p:nvPr>
        </p:nvSpPr>
        <p:spPr>
          <a:xfrm>
            <a:off x="4061519" y="1672685"/>
            <a:ext cx="16260962" cy="1187605"/>
          </a:xfrm>
          <a:prstGeom prst="rect">
            <a:avLst/>
          </a:prstGeom>
        </p:spPr>
        <p:txBody>
          <a:bodyPr/>
          <a:lstStyle/>
          <a:p>
            <a:r>
              <a:rPr lang="nl-NL" dirty="0" err="1"/>
              <a:t>Process</a:t>
            </a:r>
            <a:r>
              <a:rPr lang="nl-NL" dirty="0"/>
              <a:t>: </a:t>
            </a:r>
            <a:r>
              <a:rPr lang="nl-NL" dirty="0" err="1"/>
              <a:t>transparency</a:t>
            </a:r>
            <a:r>
              <a:rPr lang="nl-NL" dirty="0"/>
              <a:t> first</a:t>
            </a:r>
            <a:endParaRPr dirty="0"/>
          </a:p>
        </p:txBody>
      </p:sp>
      <p:sp>
        <p:nvSpPr>
          <p:cNvPr id="68" name="The problem you solve, who you solve it for, and the reasons why your target customer/users are frustrated with current solutions."/>
          <p:cNvSpPr txBox="1">
            <a:spLocks noGrp="1"/>
          </p:cNvSpPr>
          <p:nvPr>
            <p:ph type="body" idx="13"/>
          </p:nvPr>
        </p:nvSpPr>
        <p:spPr>
          <a:xfrm>
            <a:off x="4061519" y="3920894"/>
            <a:ext cx="16260962" cy="5446132"/>
          </a:xfrm>
          <a:prstGeom prst="rect">
            <a:avLst/>
          </a:prstGeom>
        </p:spPr>
        <p:txBody>
          <a:bodyPr>
            <a:normAutofit/>
          </a:bodyPr>
          <a:lstStyle/>
          <a:p>
            <a:pPr marL="571500" indent="-571500">
              <a:buFont typeface="Wingdings" pitchFamily="2" charset="2"/>
              <a:buChar char="v"/>
            </a:pPr>
            <a:r>
              <a:rPr lang="nl-NL" dirty="0"/>
              <a:t>Agile </a:t>
            </a:r>
            <a:r>
              <a:rPr lang="nl-NL" dirty="0" err="1"/>
              <a:t>all</a:t>
            </a:r>
            <a:r>
              <a:rPr lang="nl-NL" dirty="0"/>
              <a:t> </a:t>
            </a:r>
            <a:r>
              <a:rPr lang="nl-NL" dirty="0" err="1"/>
              <a:t>the</a:t>
            </a:r>
            <a:r>
              <a:rPr lang="nl-NL" dirty="0"/>
              <a:t> way</a:t>
            </a:r>
          </a:p>
          <a:p>
            <a:pPr marL="571500" indent="-571500">
              <a:buFont typeface="Wingdings" pitchFamily="2" charset="2"/>
              <a:buChar char="v"/>
            </a:pPr>
            <a:r>
              <a:rPr lang="nl-NL" dirty="0" err="1"/>
              <a:t>Fail</a:t>
            </a:r>
            <a:r>
              <a:rPr lang="nl-NL" dirty="0"/>
              <a:t> </a:t>
            </a:r>
            <a:r>
              <a:rPr lang="nl-NL" dirty="0" err="1"/>
              <a:t>fast</a:t>
            </a:r>
            <a:endParaRPr lang="nl-NL" dirty="0"/>
          </a:p>
          <a:p>
            <a:pPr marL="571500" indent="-571500">
              <a:buFont typeface="Wingdings" pitchFamily="2" charset="2"/>
              <a:buChar char="v"/>
            </a:pPr>
            <a:r>
              <a:rPr lang="nl-NL" dirty="0"/>
              <a:t>Dashboard </a:t>
            </a:r>
            <a:r>
              <a:rPr lang="nl-NL" dirty="0" err="1"/>
              <a:t>with</a:t>
            </a:r>
            <a:r>
              <a:rPr lang="nl-NL" dirty="0"/>
              <a:t> important </a:t>
            </a:r>
            <a:r>
              <a:rPr lang="nl-NL" dirty="0" err="1"/>
              <a:t>KPIs</a:t>
            </a:r>
            <a:endParaRPr lang="nl-NL" dirty="0"/>
          </a:p>
          <a:p>
            <a:pPr marL="571500" indent="-571500">
              <a:buFont typeface="Wingdings" pitchFamily="2" charset="2"/>
              <a:buChar char="v"/>
            </a:pPr>
            <a:r>
              <a:rPr lang="nl-NL" dirty="0"/>
              <a:t>Frequent </a:t>
            </a:r>
            <a:r>
              <a:rPr lang="nl-NL" dirty="0" err="1"/>
              <a:t>milestones</a:t>
            </a:r>
            <a:endParaRPr lang="nl-NL" dirty="0"/>
          </a:p>
          <a:p>
            <a:pPr marL="571500" indent="-571500">
              <a:buFont typeface="Wingdings" pitchFamily="2" charset="2"/>
              <a:buChar char="v"/>
            </a:pPr>
            <a:r>
              <a:rPr lang="nl-NL" dirty="0" err="1"/>
              <a:t>Build</a:t>
            </a:r>
            <a:r>
              <a:rPr lang="nl-NL" dirty="0"/>
              <a:t> </a:t>
            </a:r>
            <a:r>
              <a:rPr lang="nl-NL" dirty="0" err="1"/>
              <a:t>learning</a:t>
            </a:r>
            <a:r>
              <a:rPr lang="nl-NL" dirty="0"/>
              <a:t> </a:t>
            </a:r>
            <a:r>
              <a:rPr lang="nl-NL" dirty="0" err="1"/>
              <a:t>into</a:t>
            </a:r>
            <a:r>
              <a:rPr lang="nl-NL" dirty="0"/>
              <a:t> </a:t>
            </a:r>
            <a:r>
              <a:rPr lang="nl-NL" dirty="0" err="1"/>
              <a:t>the</a:t>
            </a:r>
            <a:r>
              <a:rPr lang="nl-NL" dirty="0"/>
              <a:t> solution</a:t>
            </a:r>
            <a:endParaRPr dirty="0"/>
          </a:p>
        </p:txBody>
      </p:sp>
      <p:sp>
        <p:nvSpPr>
          <p:cNvPr id="69"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dirty="0"/>
          </a:p>
        </p:txBody>
      </p:sp>
    </p:spTree>
    <p:extLst>
      <p:ext uri="{BB962C8B-B14F-4D97-AF65-F5344CB8AC3E}">
        <p14:creationId xmlns:p14="http://schemas.microsoft.com/office/powerpoint/2010/main" val="188180683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Artboard 1 copy.png" descr="Artboard 1 copy.png"/>
          <p:cNvPicPr>
            <a:picLocks noChangeAspect="1"/>
          </p:cNvPicPr>
          <p:nvPr/>
        </p:nvPicPr>
        <p:blipFill>
          <a:blip r:embed="rId2"/>
          <a:stretch>
            <a:fillRect/>
          </a:stretch>
        </p:blipFill>
        <p:spPr>
          <a:xfrm>
            <a:off x="0" y="3570"/>
            <a:ext cx="24384000" cy="13708860"/>
          </a:xfrm>
          <a:prstGeom prst="rect">
            <a:avLst/>
          </a:prstGeom>
          <a:ln w="12700">
            <a:miter lim="400000"/>
          </a:ln>
        </p:spPr>
      </p:pic>
      <p:sp>
        <p:nvSpPr>
          <p:cNvPr id="69"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dirty="0"/>
          </a:p>
        </p:txBody>
      </p:sp>
      <p:sp>
        <p:nvSpPr>
          <p:cNvPr id="6" name="Title 1">
            <a:extLst>
              <a:ext uri="{FF2B5EF4-FFF2-40B4-BE49-F238E27FC236}">
                <a16:creationId xmlns:a16="http://schemas.microsoft.com/office/drawing/2014/main" id="{AB4B1199-BB39-9E40-95BA-B55E20E98627}"/>
              </a:ext>
            </a:extLst>
          </p:cNvPr>
          <p:cNvSpPr txBox="1">
            <a:spLocks/>
          </p:cNvSpPr>
          <p:nvPr/>
        </p:nvSpPr>
        <p:spPr>
          <a:xfrm>
            <a:off x="1171517" y="290824"/>
            <a:ext cx="16260962" cy="112325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fontScale="97500"/>
          </a:bodyPr>
          <a:lstStyle>
            <a:lvl1pPr marL="0" marR="0" indent="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1pPr>
            <a:lvl2pPr marL="0" marR="0" indent="2286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2pPr>
            <a:lvl3pPr marL="0" marR="0" indent="4572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3pPr>
            <a:lvl4pPr marL="0" marR="0" indent="6858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4pPr>
            <a:lvl5pPr marL="0" marR="0" indent="9144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5pPr>
            <a:lvl6pPr marL="0" marR="0" indent="11430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6pPr>
            <a:lvl7pPr marL="0" marR="0" indent="13716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7pPr>
            <a:lvl8pPr marL="0" marR="0" indent="16002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8pPr>
            <a:lvl9pPr marL="0" marR="0" indent="18288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9pPr>
          </a:lstStyle>
          <a:p>
            <a:pPr hangingPunct="1"/>
            <a:r>
              <a:rPr lang="en-NL" dirty="0"/>
              <a:t>How to start again </a:t>
            </a:r>
          </a:p>
        </p:txBody>
      </p:sp>
      <p:pic>
        <p:nvPicPr>
          <p:cNvPr id="13" name="Picture 12" descr="Diagram&#10;&#10;Description automatically generated">
            <a:extLst>
              <a:ext uri="{FF2B5EF4-FFF2-40B4-BE49-F238E27FC236}">
                <a16:creationId xmlns:a16="http://schemas.microsoft.com/office/drawing/2014/main" id="{D287F479-23E7-CB4F-A668-8A028B1C9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517" y="1617521"/>
            <a:ext cx="10480958" cy="10480958"/>
          </a:xfrm>
          <a:prstGeom prst="rect">
            <a:avLst/>
          </a:prstGeom>
        </p:spPr>
      </p:pic>
    </p:spTree>
    <p:extLst>
      <p:ext uri="{BB962C8B-B14F-4D97-AF65-F5344CB8AC3E}">
        <p14:creationId xmlns:p14="http://schemas.microsoft.com/office/powerpoint/2010/main" val="13672876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Line"/>
          <p:cNvSpPr/>
          <p:nvPr/>
        </p:nvSpPr>
        <p:spPr>
          <a:xfrm flipV="1">
            <a:off x="7933878" y="1269999"/>
            <a:ext cx="1" cy="11176002"/>
          </a:xfrm>
          <a:prstGeom prst="line">
            <a:avLst/>
          </a:prstGeom>
          <a:ln w="38100">
            <a:solidFill>
              <a:srgbClr val="A5A4A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1" name="Customer/User (ALT Slide)"/>
          <p:cNvSpPr txBox="1">
            <a:spLocks noGrp="1"/>
          </p:cNvSpPr>
          <p:nvPr>
            <p:ph type="title"/>
          </p:nvPr>
        </p:nvSpPr>
        <p:spPr>
          <a:prstGeom prst="rect">
            <a:avLst/>
          </a:prstGeom>
        </p:spPr>
        <p:txBody>
          <a:bodyPr/>
          <a:lstStyle/>
          <a:p>
            <a:r>
              <a:t>Customer/User (ALT Slide)</a:t>
            </a:r>
          </a:p>
        </p:txBody>
      </p:sp>
      <p:sp>
        <p:nvSpPr>
          <p:cNvPr id="112" name="Who they are and how many people can your reach with your solution? How will you reach/acquire them?"/>
          <p:cNvSpPr txBox="1">
            <a:spLocks noGrp="1"/>
          </p:cNvSpPr>
          <p:nvPr>
            <p:ph type="body" idx="13"/>
          </p:nvPr>
        </p:nvSpPr>
        <p:spPr>
          <a:prstGeom prst="rect">
            <a:avLst/>
          </a:prstGeom>
        </p:spPr>
        <p:txBody>
          <a:bodyPr/>
          <a:lstStyle/>
          <a:p>
            <a:r>
              <a:t>Who they are and how many people can your reach with your solution? How will you reach/acquire them?</a:t>
            </a:r>
          </a:p>
        </p:txBody>
      </p:sp>
      <p:sp>
        <p:nvSpPr>
          <p:cNvPr id="113"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pic>
        <p:nvPicPr>
          <p:cNvPr id="114" name="v2Artboard 6.png" descr="v2Artboard 6.png"/>
          <p:cNvPicPr>
            <a:picLocks noChangeAspect="1"/>
          </p:cNvPicPr>
          <p:nvPr/>
        </p:nvPicPr>
        <p:blipFill>
          <a:blip r:embed="rId2"/>
          <a:stretch>
            <a:fillRect/>
          </a:stretch>
        </p:blipFill>
        <p:spPr>
          <a:xfrm>
            <a:off x="-322378" y="1066799"/>
            <a:ext cx="7910545" cy="1117600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erview of your company"/>
          <p:cNvSpPr txBox="1">
            <a:spLocks noGrp="1"/>
          </p:cNvSpPr>
          <p:nvPr>
            <p:ph type="title"/>
          </p:nvPr>
        </p:nvSpPr>
        <p:spPr>
          <a:xfrm>
            <a:off x="3919611" y="802129"/>
            <a:ext cx="16260962" cy="1076851"/>
          </a:xfrm>
          <a:prstGeom prst="rect">
            <a:avLst/>
          </a:prstGeom>
        </p:spPr>
        <p:txBody>
          <a:bodyPr>
            <a:normAutofit fontScale="90000"/>
          </a:bodyPr>
          <a:lstStyle/>
          <a:p>
            <a:pPr algn="ctr"/>
            <a:r>
              <a:rPr lang="nl-NL" dirty="0"/>
              <a:t>Elevator pitch</a:t>
            </a:r>
            <a:endParaRPr dirty="0"/>
          </a:p>
        </p:txBody>
      </p:sp>
      <p:sp>
        <p:nvSpPr>
          <p:cNvPr id="56" name="This slide and pitch should address what you do, for who, so they can do what. As well as the contact information for the person pitching.…"/>
          <p:cNvSpPr txBox="1">
            <a:spLocks noGrp="1"/>
          </p:cNvSpPr>
          <p:nvPr>
            <p:ph type="body" idx="13"/>
          </p:nvPr>
        </p:nvSpPr>
        <p:spPr>
          <a:xfrm>
            <a:off x="3873997" y="2704175"/>
            <a:ext cx="16260962" cy="6561526"/>
          </a:xfrm>
          <a:prstGeom prst="rect">
            <a:avLst/>
          </a:prstGeom>
        </p:spPr>
        <p:txBody>
          <a:bodyPr>
            <a:normAutofit/>
          </a:bodyPr>
          <a:lstStyle/>
          <a:p>
            <a:pPr algn="ctr"/>
            <a:r>
              <a:rPr lang="nl-NL" sz="5400" i="1" dirty="0" err="1"/>
              <a:t>TechDiamonds</a:t>
            </a:r>
            <a:br>
              <a:rPr lang="nl-NL" sz="5400" i="1" dirty="0"/>
            </a:br>
            <a:r>
              <a:rPr lang="nl-NL" sz="5400" i="1" dirty="0" err="1"/>
              <a:t>Develops</a:t>
            </a:r>
            <a:r>
              <a:rPr lang="nl-NL" sz="5400" i="1" dirty="0"/>
              <a:t> a web-</a:t>
            </a:r>
            <a:r>
              <a:rPr lang="nl-NL" sz="5400" i="1" dirty="0" err="1"/>
              <a:t>based</a:t>
            </a:r>
            <a:r>
              <a:rPr lang="nl-NL" sz="5400" i="1" dirty="0"/>
              <a:t> tool</a:t>
            </a:r>
            <a:br>
              <a:rPr lang="nl-NL" sz="5400" i="1" dirty="0"/>
            </a:br>
            <a:r>
              <a:rPr lang="nl-NL" sz="5400" i="1" dirty="0" err="1"/>
              <a:t>That</a:t>
            </a:r>
            <a:r>
              <a:rPr lang="nl-NL" sz="5400" i="1" dirty="0"/>
              <a:t> </a:t>
            </a:r>
            <a:r>
              <a:rPr lang="nl-NL" sz="5400" i="1" dirty="0" err="1"/>
              <a:t>helps</a:t>
            </a:r>
            <a:r>
              <a:rPr lang="nl-NL" sz="5400" i="1" dirty="0"/>
              <a:t> large companies like ING</a:t>
            </a:r>
            <a:br>
              <a:rPr lang="nl-NL" sz="5400" i="1" dirty="0"/>
            </a:br>
            <a:r>
              <a:rPr lang="nl-NL" sz="5400" i="1" dirty="0" err="1"/>
              <a:t>Hold</a:t>
            </a:r>
            <a:r>
              <a:rPr lang="nl-NL" sz="5400" i="1" dirty="0"/>
              <a:t> on </a:t>
            </a:r>
            <a:r>
              <a:rPr lang="nl-NL" sz="5400" i="1" dirty="0" err="1"/>
              <a:t>to</a:t>
            </a:r>
            <a:r>
              <a:rPr lang="nl-NL" sz="5400" i="1" dirty="0"/>
              <a:t> </a:t>
            </a:r>
            <a:r>
              <a:rPr lang="nl-NL" sz="5400" i="1" dirty="0" err="1"/>
              <a:t>their</a:t>
            </a:r>
            <a:r>
              <a:rPr lang="nl-NL" sz="5400" i="1" dirty="0"/>
              <a:t> most </a:t>
            </a:r>
            <a:r>
              <a:rPr lang="nl-NL" sz="5400" i="1" dirty="0" err="1"/>
              <a:t>valuable</a:t>
            </a:r>
            <a:r>
              <a:rPr lang="nl-NL" sz="5400" i="1" dirty="0"/>
              <a:t> IT </a:t>
            </a:r>
            <a:r>
              <a:rPr lang="nl-NL" sz="5400" i="1" dirty="0" err="1"/>
              <a:t>people</a:t>
            </a:r>
            <a:br>
              <a:rPr lang="nl-NL" sz="5400" i="1" dirty="0"/>
            </a:br>
            <a:r>
              <a:rPr lang="nl-NL" sz="5400" i="1" dirty="0" err="1"/>
              <a:t>By</a:t>
            </a:r>
            <a:r>
              <a:rPr lang="nl-NL" sz="5400" i="1" dirty="0"/>
              <a:t> </a:t>
            </a:r>
            <a:r>
              <a:rPr lang="nl-NL" sz="5400" i="1" dirty="0" err="1"/>
              <a:t>letting</a:t>
            </a:r>
            <a:r>
              <a:rPr lang="nl-NL" sz="5400" i="1" dirty="0"/>
              <a:t> </a:t>
            </a:r>
            <a:r>
              <a:rPr lang="nl-NL" sz="5400" i="1" dirty="0" err="1"/>
              <a:t>them</a:t>
            </a:r>
            <a:r>
              <a:rPr lang="nl-NL" sz="5400" i="1" dirty="0"/>
              <a:t> move </a:t>
            </a:r>
            <a:r>
              <a:rPr lang="nl-NL" sz="5400" i="1" dirty="0" err="1"/>
              <a:t>to</a:t>
            </a:r>
            <a:r>
              <a:rPr lang="nl-NL" sz="5400" i="1" dirty="0"/>
              <a:t> </a:t>
            </a:r>
            <a:r>
              <a:rPr lang="nl-NL" sz="5400" i="1" dirty="0" err="1"/>
              <a:t>the</a:t>
            </a:r>
            <a:r>
              <a:rPr lang="nl-NL" sz="5400" i="1" dirty="0"/>
              <a:t> team </a:t>
            </a:r>
            <a:r>
              <a:rPr lang="nl-NL" sz="5400" i="1" dirty="0" err="1"/>
              <a:t>where</a:t>
            </a:r>
            <a:r>
              <a:rPr lang="nl-NL" sz="5400" i="1" dirty="0"/>
              <a:t> </a:t>
            </a:r>
            <a:r>
              <a:rPr lang="nl-NL" sz="5400" i="1" dirty="0" err="1"/>
              <a:t>they</a:t>
            </a:r>
            <a:r>
              <a:rPr lang="nl-NL" sz="5400" i="1" dirty="0"/>
              <a:t> are </a:t>
            </a:r>
            <a:r>
              <a:rPr lang="nl-NL" sz="5400" i="1" dirty="0" err="1"/>
              <a:t>happiest</a:t>
            </a:r>
            <a:r>
              <a:rPr lang="nl-NL" sz="5400" i="1" dirty="0"/>
              <a:t> </a:t>
            </a:r>
            <a:r>
              <a:rPr lang="nl-NL" sz="5400" i="1" dirty="0" err="1"/>
              <a:t>and</a:t>
            </a:r>
            <a:r>
              <a:rPr lang="nl-NL" sz="5400" i="1" dirty="0"/>
              <a:t> most </a:t>
            </a:r>
            <a:r>
              <a:rPr lang="nl-NL" sz="5400" i="1" dirty="0" err="1"/>
              <a:t>productive</a:t>
            </a:r>
            <a:endParaRPr sz="5400" i="1" dirty="0"/>
          </a:p>
        </p:txBody>
      </p:sp>
      <p:sp>
        <p:nvSpPr>
          <p:cNvPr id="57"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58" name="First Last"/>
          <p:cNvSpPr txBox="1"/>
          <p:nvPr/>
        </p:nvSpPr>
        <p:spPr>
          <a:xfrm>
            <a:off x="8789488" y="9815506"/>
            <a:ext cx="7044235" cy="10738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5000" b="0">
                <a:latin typeface="Helvetica"/>
                <a:ea typeface="Helvetica"/>
                <a:cs typeface="Helvetica"/>
                <a:sym typeface="Helvetica"/>
              </a:defRPr>
            </a:lvl1pPr>
          </a:lstStyle>
          <a:p>
            <a:r>
              <a:rPr lang="nl-NL" dirty="0"/>
              <a:t>Jeroen Bijlsma</a:t>
            </a:r>
            <a:endParaRPr dirty="0"/>
          </a:p>
        </p:txBody>
      </p:sp>
      <p:sp>
        <p:nvSpPr>
          <p:cNvPr id="59" name="position"/>
          <p:cNvSpPr txBox="1"/>
          <p:nvPr/>
        </p:nvSpPr>
        <p:spPr>
          <a:xfrm>
            <a:off x="8733404" y="10718692"/>
            <a:ext cx="6872587" cy="6340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2800" b="0" cap="all" spc="196">
                <a:solidFill>
                  <a:srgbClr val="808080"/>
                </a:solidFill>
                <a:latin typeface="Helvetica"/>
                <a:ea typeface="Helvetica"/>
                <a:cs typeface="Helvetica"/>
                <a:sym typeface="Helvetica"/>
              </a:defRPr>
            </a:lvl1pPr>
          </a:lstStyle>
          <a:p>
            <a:r>
              <a:rPr lang="nl-NL" dirty="0"/>
              <a:t>FOUNDER / CEO</a:t>
            </a:r>
            <a:endParaRPr dirty="0"/>
          </a:p>
        </p:txBody>
      </p:sp>
      <p:sp>
        <p:nvSpPr>
          <p:cNvPr id="60" name="email@address.com"/>
          <p:cNvSpPr txBox="1"/>
          <p:nvPr/>
        </p:nvSpPr>
        <p:spPr>
          <a:xfrm>
            <a:off x="8733403" y="11268497"/>
            <a:ext cx="6872587" cy="6340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2800" b="0" i="1" spc="196">
                <a:solidFill>
                  <a:srgbClr val="808080"/>
                </a:solidFill>
                <a:latin typeface="Helvetica"/>
                <a:ea typeface="Helvetica"/>
                <a:cs typeface="Helvetica"/>
                <a:sym typeface="Helvetica"/>
              </a:defRPr>
            </a:lvl1pPr>
          </a:lstStyle>
          <a:p>
            <a:endParaRPr dirty="0"/>
          </a:p>
        </p:txBody>
      </p:sp>
      <p:grpSp>
        <p:nvGrpSpPr>
          <p:cNvPr id="8" name="Group 7">
            <a:extLst>
              <a:ext uri="{FF2B5EF4-FFF2-40B4-BE49-F238E27FC236}">
                <a16:creationId xmlns:a16="http://schemas.microsoft.com/office/drawing/2014/main" id="{F9DCE39C-243A-B541-9CA1-089C2347A476}"/>
              </a:ext>
            </a:extLst>
          </p:cNvPr>
          <p:cNvGrpSpPr/>
          <p:nvPr/>
        </p:nvGrpSpPr>
        <p:grpSpPr>
          <a:xfrm>
            <a:off x="0" y="11734800"/>
            <a:ext cx="1981200" cy="1981200"/>
            <a:chOff x="15210263" y="570778"/>
            <a:chExt cx="8717776" cy="8717776"/>
          </a:xfrm>
        </p:grpSpPr>
        <p:pic>
          <p:nvPicPr>
            <p:cNvPr id="9" name="Picture 8">
              <a:extLst>
                <a:ext uri="{FF2B5EF4-FFF2-40B4-BE49-F238E27FC236}">
                  <a16:creationId xmlns:a16="http://schemas.microsoft.com/office/drawing/2014/main" id="{3194F574-01DE-1346-8AF5-19D439EA2F81}"/>
                </a:ext>
              </a:extLst>
            </p:cNvPr>
            <p:cNvPicPr>
              <a:picLocks noChangeAspect="1"/>
            </p:cNvPicPr>
            <p:nvPr/>
          </p:nvPicPr>
          <p:blipFill>
            <a:blip r:embed="rId3"/>
            <a:stretch>
              <a:fillRect/>
            </a:stretch>
          </p:blipFill>
          <p:spPr>
            <a:xfrm>
              <a:off x="15210263" y="570778"/>
              <a:ext cx="8717776" cy="8717776"/>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D0D91CF0-4B52-6149-B08A-EC49DA7C4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6314" y="2392771"/>
              <a:ext cx="2341137" cy="2341137"/>
            </a:xfrm>
            <a:prstGeom prst="rect">
              <a:avLst/>
            </a:prstGeom>
          </p:spPr>
        </p:pic>
      </p:grpSp>
      <p:pic>
        <p:nvPicPr>
          <p:cNvPr id="3" name="Picture 2" descr="A picture containing clothing, person, indoor, necktie&#10;&#10;Description automatically generated">
            <a:extLst>
              <a:ext uri="{FF2B5EF4-FFF2-40B4-BE49-F238E27FC236}">
                <a16:creationId xmlns:a16="http://schemas.microsoft.com/office/drawing/2014/main" id="{97042D8C-C964-4F49-9EC2-C1B530ADF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6266" y="10080059"/>
            <a:ext cx="3678189" cy="3403446"/>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Artboard 1 copy 7.png" descr="Artboard 1 copy 7.png"/>
          <p:cNvPicPr>
            <a:picLocks noChangeAspect="1"/>
          </p:cNvPicPr>
          <p:nvPr/>
        </p:nvPicPr>
        <p:blipFill>
          <a:blip r:embed="rId2"/>
          <a:stretch>
            <a:fillRect/>
          </a:stretch>
        </p:blipFill>
        <p:spPr>
          <a:xfrm>
            <a:off x="-1265066" y="0"/>
            <a:ext cx="24374132" cy="13716000"/>
          </a:xfrm>
          <a:prstGeom prst="rect">
            <a:avLst/>
          </a:prstGeom>
          <a:ln w="12700">
            <a:miter lim="400000"/>
          </a:ln>
        </p:spPr>
      </p:pic>
      <p:sp>
        <p:nvSpPr>
          <p:cNvPr id="117" name="Line"/>
          <p:cNvSpPr/>
          <p:nvPr/>
        </p:nvSpPr>
        <p:spPr>
          <a:xfrm flipV="1">
            <a:off x="7933878" y="1269999"/>
            <a:ext cx="1" cy="11176002"/>
          </a:xfrm>
          <a:prstGeom prst="line">
            <a:avLst/>
          </a:prstGeom>
          <a:ln w="38100">
            <a:solidFill>
              <a:srgbClr val="A5A4A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8" name="Competition"/>
          <p:cNvSpPr txBox="1">
            <a:spLocks noGrp="1"/>
          </p:cNvSpPr>
          <p:nvPr>
            <p:ph type="title"/>
          </p:nvPr>
        </p:nvSpPr>
        <p:spPr>
          <a:prstGeom prst="rect">
            <a:avLst/>
          </a:prstGeom>
        </p:spPr>
        <p:txBody>
          <a:bodyPr/>
          <a:lstStyle/>
          <a:p>
            <a:r>
              <a:t>Competition</a:t>
            </a:r>
          </a:p>
        </p:txBody>
      </p:sp>
      <p:sp>
        <p:nvSpPr>
          <p:cNvPr id="119" name="Know every competitor and what are the current solutions to this problem, and why they aren’t addressing your market adequately.  List the major competitors, understand their processes and what your competitive advantage is.…"/>
          <p:cNvSpPr txBox="1">
            <a:spLocks noGrp="1"/>
          </p:cNvSpPr>
          <p:nvPr>
            <p:ph type="body" idx="13"/>
          </p:nvPr>
        </p:nvSpPr>
        <p:spPr>
          <a:prstGeom prst="rect">
            <a:avLst/>
          </a:prstGeom>
        </p:spPr>
        <p:txBody>
          <a:bodyPr/>
          <a:lstStyle/>
          <a:p>
            <a:r>
              <a:t>Know every competitor and what are the current solutions to this problem, and why they aren’t addressing your market adequately.  List the major competitors, understand their processes and what your competitive advantage is.</a:t>
            </a:r>
          </a:p>
          <a:p>
            <a:r>
              <a:rPr b="1"/>
              <a:t>Key</a:t>
            </a:r>
            <a:r>
              <a:t>: The wrong answer is, “I have no competition”. </a:t>
            </a:r>
          </a:p>
        </p:txBody>
      </p:sp>
      <p:sp>
        <p:nvSpPr>
          <p:cNvPr id="12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pic>
        <p:nvPicPr>
          <p:cNvPr id="121" name="placeArtboard 6 copy 2.png" descr="placeArtboard 6 copy 2.png"/>
          <p:cNvPicPr>
            <a:picLocks noChangeAspect="1"/>
          </p:cNvPicPr>
          <p:nvPr/>
        </p:nvPicPr>
        <p:blipFill>
          <a:blip r:embed="rId3"/>
          <a:stretch>
            <a:fillRect/>
          </a:stretch>
        </p:blipFill>
        <p:spPr>
          <a:xfrm>
            <a:off x="-21451" y="624488"/>
            <a:ext cx="8375506" cy="4981168"/>
          </a:xfrm>
          <a:prstGeom prst="rect">
            <a:avLst/>
          </a:prstGeom>
          <a:ln w="12700">
            <a:miter lim="400000"/>
          </a:ln>
        </p:spPr>
      </p:pic>
      <p:pic>
        <p:nvPicPr>
          <p:cNvPr id="122" name="placeArtboard 6 copy 2.png" descr="placeArtboard 6 copy 2.png"/>
          <p:cNvPicPr>
            <a:picLocks noChangeAspect="1"/>
          </p:cNvPicPr>
          <p:nvPr/>
        </p:nvPicPr>
        <p:blipFill>
          <a:blip r:embed="rId3"/>
          <a:stretch>
            <a:fillRect/>
          </a:stretch>
        </p:blipFill>
        <p:spPr>
          <a:xfrm>
            <a:off x="-21451" y="4066188"/>
            <a:ext cx="8375506" cy="4981168"/>
          </a:xfrm>
          <a:prstGeom prst="rect">
            <a:avLst/>
          </a:prstGeom>
          <a:ln w="12700">
            <a:miter lim="400000"/>
          </a:ln>
        </p:spPr>
      </p:pic>
      <p:pic>
        <p:nvPicPr>
          <p:cNvPr id="123" name="placeArtboard 6 copy 2.png" descr="placeArtboard 6 copy 2.png"/>
          <p:cNvPicPr>
            <a:picLocks noChangeAspect="1"/>
          </p:cNvPicPr>
          <p:nvPr/>
        </p:nvPicPr>
        <p:blipFill>
          <a:blip r:embed="rId3"/>
          <a:stretch>
            <a:fillRect/>
          </a:stretch>
        </p:blipFill>
        <p:spPr>
          <a:xfrm>
            <a:off x="-21451" y="7507889"/>
            <a:ext cx="8375506" cy="4981167"/>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Artboard 1 copy 3.png" descr="Artboard 1 copy 3.png"/>
          <p:cNvPicPr>
            <a:picLocks noChangeAspect="1"/>
          </p:cNvPicPr>
          <p:nvPr/>
        </p:nvPicPr>
        <p:blipFill>
          <a:blip r:embed="rId2"/>
          <a:stretch>
            <a:fillRect/>
          </a:stretch>
        </p:blipFill>
        <p:spPr>
          <a:xfrm>
            <a:off x="-1265066" y="0"/>
            <a:ext cx="24374132" cy="13716000"/>
          </a:xfrm>
          <a:prstGeom prst="rect">
            <a:avLst/>
          </a:prstGeom>
          <a:ln w="12700">
            <a:miter lim="400000"/>
          </a:ln>
        </p:spPr>
      </p:pic>
      <p:sp>
        <p:nvSpPr>
          <p:cNvPr id="126" name="Go To Market"/>
          <p:cNvSpPr txBox="1">
            <a:spLocks noGrp="1"/>
          </p:cNvSpPr>
          <p:nvPr>
            <p:ph type="title"/>
          </p:nvPr>
        </p:nvSpPr>
        <p:spPr>
          <a:prstGeom prst="rect">
            <a:avLst/>
          </a:prstGeom>
        </p:spPr>
        <p:txBody>
          <a:bodyPr/>
          <a:lstStyle/>
          <a:p>
            <a:r>
              <a:t>Go To Market </a:t>
            </a:r>
          </a:p>
        </p:txBody>
      </p:sp>
      <p:sp>
        <p:nvSpPr>
          <p:cNvPr id="127" name="How you will acquire and retain customers, profitably, at scale, and keep your product competitive. Replace these stats with your own.…"/>
          <p:cNvSpPr txBox="1">
            <a:spLocks noGrp="1"/>
          </p:cNvSpPr>
          <p:nvPr>
            <p:ph type="body" idx="13"/>
          </p:nvPr>
        </p:nvSpPr>
        <p:spPr>
          <a:prstGeom prst="rect">
            <a:avLst/>
          </a:prstGeom>
        </p:spPr>
        <p:txBody>
          <a:bodyPr/>
          <a:lstStyle/>
          <a:p>
            <a:r>
              <a:t>How you will acquire and retain customers, profitably, at scale, and keep your product competitive. Replace these stats with your own.</a:t>
            </a:r>
          </a:p>
          <a:p>
            <a:r>
              <a:rPr b="1"/>
              <a:t>Key</a:t>
            </a:r>
            <a:r>
              <a:t>: Show how will you get terminal velocity.</a:t>
            </a:r>
          </a:p>
        </p:txBody>
      </p:sp>
      <p:sp>
        <p:nvSpPr>
          <p:cNvPr id="128" name="Slide Number"/>
          <p:cNvSpPr txBox="1">
            <a:spLocks noGrp="1"/>
          </p:cNvSpPr>
          <p:nvPr>
            <p:ph type="sldNum" sz="quarter" idx="2"/>
          </p:nvPr>
        </p:nvSpPr>
        <p:spPr>
          <a:xfrm>
            <a:off x="11976571" y="12640270"/>
            <a:ext cx="430858"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129" name="Line"/>
          <p:cNvSpPr/>
          <p:nvPr/>
        </p:nvSpPr>
        <p:spPr>
          <a:xfrm flipV="1">
            <a:off x="13868399" y="1269999"/>
            <a:ext cx="1" cy="11176002"/>
          </a:xfrm>
          <a:prstGeom prst="line">
            <a:avLst/>
          </a:prstGeom>
          <a:ln w="38100">
            <a:solidFill>
              <a:srgbClr val="A5A4A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 name="300k"/>
          <p:cNvSpPr txBox="1"/>
          <p:nvPr/>
        </p:nvSpPr>
        <p:spPr>
          <a:xfrm>
            <a:off x="297755" y="2285007"/>
            <a:ext cx="7362429" cy="27002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lvl1pPr>
              <a:defRPr sz="15000" b="0" cap="all">
                <a:solidFill>
                  <a:srgbClr val="808080"/>
                </a:solidFill>
                <a:latin typeface="+mj-lt"/>
                <a:ea typeface="+mj-ea"/>
                <a:cs typeface="+mj-cs"/>
                <a:sym typeface="Montserrat Extra Bold"/>
              </a:defRPr>
            </a:lvl1pPr>
          </a:lstStyle>
          <a:p>
            <a:r>
              <a:t>300k</a:t>
            </a:r>
          </a:p>
        </p:txBody>
      </p:sp>
      <p:sp>
        <p:nvSpPr>
          <p:cNvPr id="131" name="users"/>
          <p:cNvSpPr txBox="1"/>
          <p:nvPr/>
        </p:nvSpPr>
        <p:spPr>
          <a:xfrm>
            <a:off x="1035446" y="4833540"/>
            <a:ext cx="5887047" cy="17880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defRPr sz="4100" b="0" cap="all">
                <a:solidFill>
                  <a:srgbClr val="808080"/>
                </a:solidFill>
                <a:latin typeface="Helvetica"/>
                <a:ea typeface="Helvetica"/>
                <a:cs typeface="Helvetica"/>
                <a:sym typeface="Helvetica"/>
              </a:defRPr>
            </a:lvl1pPr>
          </a:lstStyle>
          <a:p>
            <a:r>
              <a:t>users</a:t>
            </a:r>
          </a:p>
        </p:txBody>
      </p:sp>
      <p:sp>
        <p:nvSpPr>
          <p:cNvPr id="132" name="25"/>
          <p:cNvSpPr txBox="1"/>
          <p:nvPr/>
        </p:nvSpPr>
        <p:spPr>
          <a:xfrm>
            <a:off x="6876355" y="2285007"/>
            <a:ext cx="7362429" cy="27002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lvl1pPr>
              <a:defRPr sz="15000" b="0" cap="all">
                <a:solidFill>
                  <a:srgbClr val="808080"/>
                </a:solidFill>
                <a:latin typeface="+mj-lt"/>
                <a:ea typeface="+mj-ea"/>
                <a:cs typeface="+mj-cs"/>
                <a:sym typeface="Montserrat Extra Bold"/>
              </a:defRPr>
            </a:lvl1pPr>
          </a:lstStyle>
          <a:p>
            <a:r>
              <a:t>25</a:t>
            </a:r>
          </a:p>
        </p:txBody>
      </p:sp>
      <p:sp>
        <p:nvSpPr>
          <p:cNvPr id="133" name="slam dunks"/>
          <p:cNvSpPr txBox="1"/>
          <p:nvPr/>
        </p:nvSpPr>
        <p:spPr>
          <a:xfrm>
            <a:off x="7614046" y="4833540"/>
            <a:ext cx="5887047" cy="17880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defRPr sz="4100" b="0" cap="all">
                <a:solidFill>
                  <a:srgbClr val="808080"/>
                </a:solidFill>
                <a:latin typeface="Helvetica"/>
                <a:ea typeface="Helvetica"/>
                <a:cs typeface="Helvetica"/>
                <a:sym typeface="Helvetica"/>
              </a:defRPr>
            </a:lvl1pPr>
          </a:lstStyle>
          <a:p>
            <a:r>
              <a:t>slam dunks</a:t>
            </a:r>
          </a:p>
        </p:txBody>
      </p:sp>
      <p:sp>
        <p:nvSpPr>
          <p:cNvPr id="134" name="4M"/>
          <p:cNvSpPr txBox="1"/>
          <p:nvPr/>
        </p:nvSpPr>
        <p:spPr>
          <a:xfrm>
            <a:off x="297755" y="6653807"/>
            <a:ext cx="7362429" cy="27002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lvl1pPr>
              <a:defRPr sz="15000" b="0" cap="all">
                <a:solidFill>
                  <a:srgbClr val="808080"/>
                </a:solidFill>
                <a:latin typeface="+mj-lt"/>
                <a:ea typeface="+mj-ea"/>
                <a:cs typeface="+mj-cs"/>
                <a:sym typeface="Montserrat Extra Bold"/>
              </a:defRPr>
            </a:lvl1pPr>
          </a:lstStyle>
          <a:p>
            <a:r>
              <a:t>4M</a:t>
            </a:r>
          </a:p>
        </p:txBody>
      </p:sp>
      <p:sp>
        <p:nvSpPr>
          <p:cNvPr id="135" name="sales within first year"/>
          <p:cNvSpPr txBox="1"/>
          <p:nvPr/>
        </p:nvSpPr>
        <p:spPr>
          <a:xfrm>
            <a:off x="1035446" y="9202340"/>
            <a:ext cx="5887047" cy="17880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defRPr sz="4100" b="0" cap="all">
                <a:solidFill>
                  <a:srgbClr val="808080"/>
                </a:solidFill>
                <a:latin typeface="Helvetica"/>
                <a:ea typeface="Helvetica"/>
                <a:cs typeface="Helvetica"/>
                <a:sym typeface="Helvetica"/>
              </a:defRPr>
            </a:lvl1pPr>
          </a:lstStyle>
          <a:p>
            <a:r>
              <a:t>sales within first year</a:t>
            </a:r>
          </a:p>
        </p:txBody>
      </p:sp>
      <p:sp>
        <p:nvSpPr>
          <p:cNvPr id="136" name="1,000"/>
          <p:cNvSpPr txBox="1"/>
          <p:nvPr/>
        </p:nvSpPr>
        <p:spPr>
          <a:xfrm>
            <a:off x="6876355" y="6653807"/>
            <a:ext cx="7362429" cy="27002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lvl1pPr>
              <a:defRPr sz="15000" b="0" cap="all">
                <a:solidFill>
                  <a:srgbClr val="808080"/>
                </a:solidFill>
                <a:latin typeface="+mj-lt"/>
                <a:ea typeface="+mj-ea"/>
                <a:cs typeface="+mj-cs"/>
                <a:sym typeface="Montserrat Extra Bold"/>
              </a:defRPr>
            </a:lvl1pPr>
          </a:lstStyle>
          <a:p>
            <a:r>
              <a:t>1,000</a:t>
            </a:r>
          </a:p>
        </p:txBody>
      </p:sp>
      <p:sp>
        <p:nvSpPr>
          <p:cNvPr id="137" name="hours of fun"/>
          <p:cNvSpPr txBox="1"/>
          <p:nvPr/>
        </p:nvSpPr>
        <p:spPr>
          <a:xfrm>
            <a:off x="7614046" y="9202340"/>
            <a:ext cx="5887047" cy="17880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defRPr sz="4100" b="0" cap="all">
                <a:solidFill>
                  <a:srgbClr val="808080"/>
                </a:solidFill>
                <a:latin typeface="Helvetica"/>
                <a:ea typeface="Helvetica"/>
                <a:cs typeface="Helvetica"/>
                <a:sym typeface="Helvetica"/>
              </a:defRPr>
            </a:lvl1pPr>
          </a:lstStyle>
          <a:p>
            <a:r>
              <a:t>hours of fun</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Artboard 1 copy 6.png" descr="Artboard 1 copy 6.png"/>
          <p:cNvPicPr>
            <a:picLocks noChangeAspect="1"/>
          </p:cNvPicPr>
          <p:nvPr/>
        </p:nvPicPr>
        <p:blipFill>
          <a:blip r:embed="rId2"/>
          <a:stretch>
            <a:fillRect/>
          </a:stretch>
        </p:blipFill>
        <p:spPr>
          <a:xfrm>
            <a:off x="11278" y="0"/>
            <a:ext cx="24361444" cy="13716000"/>
          </a:xfrm>
          <a:prstGeom prst="rect">
            <a:avLst/>
          </a:prstGeom>
          <a:ln w="12700">
            <a:miter lim="400000"/>
          </a:ln>
        </p:spPr>
      </p:pic>
      <p:sp>
        <p:nvSpPr>
          <p:cNvPr id="140" name="team"/>
          <p:cNvSpPr txBox="1">
            <a:spLocks noGrp="1"/>
          </p:cNvSpPr>
          <p:nvPr>
            <p:ph type="title"/>
          </p:nvPr>
        </p:nvSpPr>
        <p:spPr>
          <a:prstGeom prst="rect">
            <a:avLst/>
          </a:prstGeom>
        </p:spPr>
        <p:txBody>
          <a:bodyPr/>
          <a:lstStyle/>
          <a:p>
            <a:r>
              <a:t>team</a:t>
            </a:r>
          </a:p>
        </p:txBody>
      </p:sp>
      <p:sp>
        <p:nvSpPr>
          <p:cNvPr id="141" name="The team that has the experience and expertise to transform your opportunity into a large, profitable business. We want to know what qualifies you to execute your idea successfully and better than the five other companies in your space: work history, network, and skills are all key.…"/>
          <p:cNvSpPr txBox="1">
            <a:spLocks noGrp="1"/>
          </p:cNvSpPr>
          <p:nvPr>
            <p:ph type="body" idx="13"/>
          </p:nvPr>
        </p:nvSpPr>
        <p:spPr>
          <a:prstGeom prst="rect">
            <a:avLst/>
          </a:prstGeom>
        </p:spPr>
        <p:txBody>
          <a:bodyPr/>
          <a:lstStyle/>
          <a:p>
            <a:r>
              <a:t>The team that has the experience and expertise to transform your opportunity into a large, profitable business. We want to know what qualifies you to execute your idea successfully and better than the five other companies in your space: work history, network, and skills are all key. </a:t>
            </a:r>
          </a:p>
          <a:p>
            <a:r>
              <a:rPr b="1"/>
              <a:t>Key</a:t>
            </a:r>
            <a:r>
              <a:t>: Your history is important: did you work together in a prior company or did you meet last week at a hackathon?  At an early stage, the key driver of our investment is the people, particularly how hungry and coachable you are. </a:t>
            </a:r>
          </a:p>
        </p:txBody>
      </p:sp>
      <p:sp>
        <p:nvSpPr>
          <p:cNvPr id="14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am members"/>
          <p:cNvSpPr txBox="1">
            <a:spLocks noGrp="1"/>
          </p:cNvSpPr>
          <p:nvPr>
            <p:ph type="title"/>
          </p:nvPr>
        </p:nvSpPr>
        <p:spPr>
          <a:xfrm>
            <a:off x="4061519" y="728761"/>
            <a:ext cx="16260962" cy="2014439"/>
          </a:xfrm>
          <a:prstGeom prst="rect">
            <a:avLst/>
          </a:prstGeom>
        </p:spPr>
        <p:txBody>
          <a:bodyPr/>
          <a:lstStyle>
            <a:lvl1pPr algn="ctr"/>
          </a:lstStyle>
          <a:p>
            <a:r>
              <a:t>team members</a:t>
            </a:r>
          </a:p>
        </p:txBody>
      </p:sp>
      <p:sp>
        <p:nvSpPr>
          <p:cNvPr id="14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pic>
        <p:nvPicPr>
          <p:cNvPr id="146" name="v2Artboard 11 copy.png" descr="v2Artboard 11 copy.png"/>
          <p:cNvPicPr>
            <a:picLocks noChangeAspect="1"/>
          </p:cNvPicPr>
          <p:nvPr/>
        </p:nvPicPr>
        <p:blipFill>
          <a:blip r:embed="rId2"/>
          <a:stretch>
            <a:fillRect/>
          </a:stretch>
        </p:blipFill>
        <p:spPr>
          <a:xfrm>
            <a:off x="7518737" y="3326705"/>
            <a:ext cx="4503592" cy="4572001"/>
          </a:xfrm>
          <a:prstGeom prst="rect">
            <a:avLst/>
          </a:prstGeom>
          <a:ln w="12700">
            <a:miter lim="400000"/>
          </a:ln>
        </p:spPr>
      </p:pic>
      <p:pic>
        <p:nvPicPr>
          <p:cNvPr id="147" name="v2Artboard 11.png" descr="v2Artboard 11.png"/>
          <p:cNvPicPr>
            <a:picLocks noChangeAspect="1"/>
          </p:cNvPicPr>
          <p:nvPr/>
        </p:nvPicPr>
        <p:blipFill>
          <a:blip r:embed="rId3"/>
          <a:stretch>
            <a:fillRect/>
          </a:stretch>
        </p:blipFill>
        <p:spPr>
          <a:xfrm>
            <a:off x="2675804" y="3326705"/>
            <a:ext cx="4503592" cy="4572001"/>
          </a:xfrm>
          <a:prstGeom prst="rect">
            <a:avLst/>
          </a:prstGeom>
          <a:ln w="12700">
            <a:miter lim="400000"/>
          </a:ln>
        </p:spPr>
      </p:pic>
      <p:pic>
        <p:nvPicPr>
          <p:cNvPr id="148" name="v2Artboard 11 copy.png" descr="v2Artboard 11 copy.png"/>
          <p:cNvPicPr>
            <a:picLocks noChangeAspect="1"/>
          </p:cNvPicPr>
          <p:nvPr/>
        </p:nvPicPr>
        <p:blipFill>
          <a:blip r:embed="rId2"/>
          <a:stretch>
            <a:fillRect/>
          </a:stretch>
        </p:blipFill>
        <p:spPr>
          <a:xfrm>
            <a:off x="17204604" y="3326705"/>
            <a:ext cx="4503592" cy="4572001"/>
          </a:xfrm>
          <a:prstGeom prst="rect">
            <a:avLst/>
          </a:prstGeom>
          <a:ln w="12700">
            <a:miter lim="400000"/>
          </a:ln>
        </p:spPr>
      </p:pic>
      <p:pic>
        <p:nvPicPr>
          <p:cNvPr id="149" name="v2Artboard 11.png" descr="v2Artboard 11.png"/>
          <p:cNvPicPr>
            <a:picLocks noChangeAspect="1"/>
          </p:cNvPicPr>
          <p:nvPr/>
        </p:nvPicPr>
        <p:blipFill>
          <a:blip r:embed="rId3"/>
          <a:stretch>
            <a:fillRect/>
          </a:stretch>
        </p:blipFill>
        <p:spPr>
          <a:xfrm>
            <a:off x="12361671" y="3326705"/>
            <a:ext cx="4503592" cy="4572001"/>
          </a:xfrm>
          <a:prstGeom prst="rect">
            <a:avLst/>
          </a:prstGeom>
          <a:ln w="12700">
            <a:miter lim="400000"/>
          </a:ln>
        </p:spPr>
      </p:pic>
      <p:sp>
        <p:nvSpPr>
          <p:cNvPr id="150" name="First Last"/>
          <p:cNvSpPr txBox="1"/>
          <p:nvPr/>
        </p:nvSpPr>
        <p:spPr>
          <a:xfrm>
            <a:off x="2837209" y="7607679"/>
            <a:ext cx="4180782" cy="9203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b="0">
                <a:latin typeface="Helvetica"/>
                <a:ea typeface="Helvetica"/>
                <a:cs typeface="Helvetica"/>
                <a:sym typeface="Helvetica"/>
              </a:defRPr>
            </a:lvl1pPr>
          </a:lstStyle>
          <a:p>
            <a:r>
              <a:t>First Last</a:t>
            </a:r>
          </a:p>
        </p:txBody>
      </p:sp>
      <p:sp>
        <p:nvSpPr>
          <p:cNvPr id="151" name="position"/>
          <p:cNvSpPr txBox="1"/>
          <p:nvPr/>
        </p:nvSpPr>
        <p:spPr>
          <a:xfrm>
            <a:off x="2837209" y="8304410"/>
            <a:ext cx="4180782" cy="6340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2000" b="0" cap="all" spc="140">
                <a:solidFill>
                  <a:srgbClr val="808080"/>
                </a:solidFill>
                <a:latin typeface="Helvetica"/>
                <a:ea typeface="Helvetica"/>
                <a:cs typeface="Helvetica"/>
                <a:sym typeface="Helvetica"/>
              </a:defRPr>
            </a:lvl1pPr>
          </a:lstStyle>
          <a:p>
            <a:r>
              <a:t>position</a:t>
            </a:r>
          </a:p>
        </p:txBody>
      </p:sp>
      <p:sp>
        <p:nvSpPr>
          <p:cNvPr id="152" name="Biography for team member, highlighting their experience in their role and what motivates their work."/>
          <p:cNvSpPr txBox="1"/>
          <p:nvPr/>
        </p:nvSpPr>
        <p:spPr>
          <a:xfrm>
            <a:off x="2837209" y="8890379"/>
            <a:ext cx="4180782" cy="32125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lnSpc>
                <a:spcPct val="140000"/>
              </a:lnSpc>
              <a:spcBef>
                <a:spcPts val="3000"/>
              </a:spcBef>
              <a:defRPr sz="1800" b="0" spc="126">
                <a:solidFill>
                  <a:srgbClr val="808080"/>
                </a:solidFill>
                <a:latin typeface="Helvetica"/>
                <a:ea typeface="Helvetica"/>
                <a:cs typeface="Helvetica"/>
                <a:sym typeface="Helvetica"/>
              </a:defRPr>
            </a:lvl1pPr>
          </a:lstStyle>
          <a:p>
            <a:r>
              <a:t>Biography for team member, highlighting their experience in their role and what motivates their work.</a:t>
            </a:r>
          </a:p>
        </p:txBody>
      </p:sp>
      <p:sp>
        <p:nvSpPr>
          <p:cNvPr id="153" name="First Last"/>
          <p:cNvSpPr txBox="1"/>
          <p:nvPr/>
        </p:nvSpPr>
        <p:spPr>
          <a:xfrm>
            <a:off x="7680142" y="7607679"/>
            <a:ext cx="4180782" cy="9203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b="0">
                <a:latin typeface="Helvetica"/>
                <a:ea typeface="Helvetica"/>
                <a:cs typeface="Helvetica"/>
                <a:sym typeface="Helvetica"/>
              </a:defRPr>
            </a:lvl1pPr>
          </a:lstStyle>
          <a:p>
            <a:r>
              <a:t>First Last</a:t>
            </a:r>
          </a:p>
        </p:txBody>
      </p:sp>
      <p:sp>
        <p:nvSpPr>
          <p:cNvPr id="154" name="position"/>
          <p:cNvSpPr txBox="1"/>
          <p:nvPr/>
        </p:nvSpPr>
        <p:spPr>
          <a:xfrm>
            <a:off x="7680142" y="8304410"/>
            <a:ext cx="4180782" cy="6340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2000" b="0" cap="all" spc="140">
                <a:solidFill>
                  <a:srgbClr val="808080"/>
                </a:solidFill>
                <a:latin typeface="Helvetica"/>
                <a:ea typeface="Helvetica"/>
                <a:cs typeface="Helvetica"/>
                <a:sym typeface="Helvetica"/>
              </a:defRPr>
            </a:lvl1pPr>
          </a:lstStyle>
          <a:p>
            <a:r>
              <a:t>position</a:t>
            </a:r>
          </a:p>
        </p:txBody>
      </p:sp>
      <p:sp>
        <p:nvSpPr>
          <p:cNvPr id="155" name="Biography for team member, highlighting their experience in their role and what motivates their work."/>
          <p:cNvSpPr txBox="1"/>
          <p:nvPr/>
        </p:nvSpPr>
        <p:spPr>
          <a:xfrm>
            <a:off x="7680142" y="8890379"/>
            <a:ext cx="4180782" cy="32125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lnSpc>
                <a:spcPct val="140000"/>
              </a:lnSpc>
              <a:spcBef>
                <a:spcPts val="3000"/>
              </a:spcBef>
              <a:defRPr sz="1800" b="0" spc="126">
                <a:solidFill>
                  <a:srgbClr val="808080"/>
                </a:solidFill>
                <a:latin typeface="Helvetica"/>
                <a:ea typeface="Helvetica"/>
                <a:cs typeface="Helvetica"/>
                <a:sym typeface="Helvetica"/>
              </a:defRPr>
            </a:lvl1pPr>
          </a:lstStyle>
          <a:p>
            <a:r>
              <a:t>Biography for team member, highlighting their experience in their role and what motivates their work.</a:t>
            </a:r>
          </a:p>
        </p:txBody>
      </p:sp>
      <p:sp>
        <p:nvSpPr>
          <p:cNvPr id="156" name="First Last"/>
          <p:cNvSpPr txBox="1"/>
          <p:nvPr/>
        </p:nvSpPr>
        <p:spPr>
          <a:xfrm>
            <a:off x="12523076" y="7607679"/>
            <a:ext cx="4180782" cy="9203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b="0">
                <a:latin typeface="Helvetica"/>
                <a:ea typeface="Helvetica"/>
                <a:cs typeface="Helvetica"/>
                <a:sym typeface="Helvetica"/>
              </a:defRPr>
            </a:lvl1pPr>
          </a:lstStyle>
          <a:p>
            <a:r>
              <a:t>First Last</a:t>
            </a:r>
          </a:p>
        </p:txBody>
      </p:sp>
      <p:sp>
        <p:nvSpPr>
          <p:cNvPr id="157" name="position"/>
          <p:cNvSpPr txBox="1"/>
          <p:nvPr/>
        </p:nvSpPr>
        <p:spPr>
          <a:xfrm>
            <a:off x="12523076" y="8304410"/>
            <a:ext cx="4180782" cy="6340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2000" b="0" cap="all" spc="140">
                <a:solidFill>
                  <a:srgbClr val="808080"/>
                </a:solidFill>
                <a:latin typeface="Helvetica"/>
                <a:ea typeface="Helvetica"/>
                <a:cs typeface="Helvetica"/>
                <a:sym typeface="Helvetica"/>
              </a:defRPr>
            </a:lvl1pPr>
          </a:lstStyle>
          <a:p>
            <a:r>
              <a:t>position</a:t>
            </a:r>
          </a:p>
        </p:txBody>
      </p:sp>
      <p:sp>
        <p:nvSpPr>
          <p:cNvPr id="158" name="Biography for team member, highlighting their experience in their role and what motivates their work."/>
          <p:cNvSpPr txBox="1"/>
          <p:nvPr/>
        </p:nvSpPr>
        <p:spPr>
          <a:xfrm>
            <a:off x="12523076" y="8890379"/>
            <a:ext cx="4180782" cy="32125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lnSpc>
                <a:spcPct val="140000"/>
              </a:lnSpc>
              <a:spcBef>
                <a:spcPts val="3000"/>
              </a:spcBef>
              <a:defRPr sz="1800" b="0" spc="126">
                <a:solidFill>
                  <a:srgbClr val="808080"/>
                </a:solidFill>
                <a:latin typeface="Helvetica"/>
                <a:ea typeface="Helvetica"/>
                <a:cs typeface="Helvetica"/>
                <a:sym typeface="Helvetica"/>
              </a:defRPr>
            </a:lvl1pPr>
          </a:lstStyle>
          <a:p>
            <a:r>
              <a:t>Biography for team member, highlighting their experience in their role and what motivates their work.</a:t>
            </a:r>
          </a:p>
        </p:txBody>
      </p:sp>
      <p:sp>
        <p:nvSpPr>
          <p:cNvPr id="159" name="First Last"/>
          <p:cNvSpPr txBox="1"/>
          <p:nvPr/>
        </p:nvSpPr>
        <p:spPr>
          <a:xfrm>
            <a:off x="17366009" y="7607679"/>
            <a:ext cx="4180782" cy="92035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b="0">
                <a:latin typeface="Helvetica"/>
                <a:ea typeface="Helvetica"/>
                <a:cs typeface="Helvetica"/>
                <a:sym typeface="Helvetica"/>
              </a:defRPr>
            </a:lvl1pPr>
          </a:lstStyle>
          <a:p>
            <a:r>
              <a:t>First Last</a:t>
            </a:r>
          </a:p>
        </p:txBody>
      </p:sp>
      <p:sp>
        <p:nvSpPr>
          <p:cNvPr id="160" name="position"/>
          <p:cNvSpPr txBox="1"/>
          <p:nvPr/>
        </p:nvSpPr>
        <p:spPr>
          <a:xfrm>
            <a:off x="17366009" y="8304410"/>
            <a:ext cx="4180782" cy="6340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2000" b="0" cap="all" spc="140">
                <a:solidFill>
                  <a:srgbClr val="808080"/>
                </a:solidFill>
                <a:latin typeface="Helvetica"/>
                <a:ea typeface="Helvetica"/>
                <a:cs typeface="Helvetica"/>
                <a:sym typeface="Helvetica"/>
              </a:defRPr>
            </a:lvl1pPr>
          </a:lstStyle>
          <a:p>
            <a:r>
              <a:t>position</a:t>
            </a:r>
          </a:p>
        </p:txBody>
      </p:sp>
      <p:sp>
        <p:nvSpPr>
          <p:cNvPr id="161" name="Biography for team member, highlighting their experience in their role and what motivates their work."/>
          <p:cNvSpPr txBox="1"/>
          <p:nvPr/>
        </p:nvSpPr>
        <p:spPr>
          <a:xfrm>
            <a:off x="17366009" y="8890379"/>
            <a:ext cx="4180782" cy="32125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lnSpc>
                <a:spcPct val="140000"/>
              </a:lnSpc>
              <a:spcBef>
                <a:spcPts val="3000"/>
              </a:spcBef>
              <a:defRPr sz="1800" b="0" spc="126">
                <a:solidFill>
                  <a:srgbClr val="808080"/>
                </a:solidFill>
                <a:latin typeface="Helvetica"/>
                <a:ea typeface="Helvetica"/>
                <a:cs typeface="Helvetica"/>
                <a:sym typeface="Helvetica"/>
              </a:defRPr>
            </a:lvl1pPr>
          </a:lstStyle>
          <a:p>
            <a:r>
              <a:t>Biography for team member, highlighting their experience in their role and what motivates their work.</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Financial Overview  (ALT Slide)"/>
          <p:cNvSpPr txBox="1">
            <a:spLocks noGrp="1"/>
          </p:cNvSpPr>
          <p:nvPr>
            <p:ph type="title"/>
          </p:nvPr>
        </p:nvSpPr>
        <p:spPr>
          <a:prstGeom prst="rect">
            <a:avLst/>
          </a:prstGeom>
        </p:spPr>
        <p:txBody>
          <a:bodyPr/>
          <a:lstStyle/>
          <a:p>
            <a:r>
              <a:t>Financial Overview </a:t>
            </a:r>
            <a:br/>
            <a:r>
              <a:t>(ALT Slide)</a:t>
            </a:r>
          </a:p>
        </p:txBody>
      </p:sp>
      <p:sp>
        <p:nvSpPr>
          <p:cNvPr id="164" name="What are the expected revenues, expenses, and EBITDA for the next three to five years.…"/>
          <p:cNvSpPr txBox="1">
            <a:spLocks noGrp="1"/>
          </p:cNvSpPr>
          <p:nvPr>
            <p:ph type="body" idx="13"/>
          </p:nvPr>
        </p:nvSpPr>
        <p:spPr>
          <a:prstGeom prst="rect">
            <a:avLst/>
          </a:prstGeom>
        </p:spPr>
        <p:txBody>
          <a:bodyPr/>
          <a:lstStyle/>
          <a:p>
            <a:r>
              <a:t>What are the expected revenues, expenses, and EBITDA for the next three to five years. </a:t>
            </a:r>
          </a:p>
          <a:p>
            <a:r>
              <a:rPr b="1"/>
              <a:t>Key</a:t>
            </a:r>
            <a:r>
              <a:t>: What are the expected revenues, expenses, and EBITDA three years out? How long will this round’s cash last you? </a:t>
            </a:r>
          </a:p>
        </p:txBody>
      </p:sp>
      <p:sp>
        <p:nvSpPr>
          <p:cNvPr id="16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166" name="Line"/>
          <p:cNvSpPr/>
          <p:nvPr/>
        </p:nvSpPr>
        <p:spPr>
          <a:xfrm flipV="1">
            <a:off x="13868399" y="1269999"/>
            <a:ext cx="1" cy="11176002"/>
          </a:xfrm>
          <a:prstGeom prst="line">
            <a:avLst/>
          </a:prstGeom>
          <a:ln w="38100">
            <a:solidFill>
              <a:srgbClr val="A5A4A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67" name="v2Artboard 6 copy 3.png" descr="v2Artboard 6 copy 3.png"/>
          <p:cNvPicPr>
            <a:picLocks noChangeAspect="1"/>
          </p:cNvPicPr>
          <p:nvPr/>
        </p:nvPicPr>
        <p:blipFill>
          <a:blip r:embed="rId2"/>
          <a:stretch>
            <a:fillRect/>
          </a:stretch>
        </p:blipFill>
        <p:spPr>
          <a:xfrm>
            <a:off x="449904" y="1108670"/>
            <a:ext cx="13018022" cy="1512519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Artboard 1 copy 2.png" descr="Artboard 1 copy 2.png"/>
          <p:cNvPicPr>
            <a:picLocks noChangeAspect="1"/>
          </p:cNvPicPr>
          <p:nvPr/>
        </p:nvPicPr>
        <p:blipFill>
          <a:blip r:embed="rId2"/>
          <a:stretch>
            <a:fillRect/>
          </a:stretch>
        </p:blipFill>
        <p:spPr>
          <a:xfrm>
            <a:off x="0" y="3570"/>
            <a:ext cx="24384000" cy="13708860"/>
          </a:xfrm>
          <a:prstGeom prst="rect">
            <a:avLst/>
          </a:prstGeom>
          <a:ln w="12700">
            <a:miter lim="400000"/>
          </a:ln>
        </p:spPr>
      </p:pic>
      <p:sp>
        <p:nvSpPr>
          <p:cNvPr id="170" name="funding"/>
          <p:cNvSpPr txBox="1">
            <a:spLocks noGrp="1"/>
          </p:cNvSpPr>
          <p:nvPr>
            <p:ph type="title"/>
          </p:nvPr>
        </p:nvSpPr>
        <p:spPr>
          <a:prstGeom prst="rect">
            <a:avLst/>
          </a:prstGeom>
        </p:spPr>
        <p:txBody>
          <a:bodyPr/>
          <a:lstStyle/>
          <a:p>
            <a:r>
              <a:t>funding</a:t>
            </a:r>
          </a:p>
        </p:txBody>
      </p:sp>
      <p:sp>
        <p:nvSpPr>
          <p:cNvPr id="171" name="How much are you raising and how are you going to use this money? To grow a team, to support overhead, to expand?…"/>
          <p:cNvSpPr txBox="1">
            <a:spLocks noGrp="1"/>
          </p:cNvSpPr>
          <p:nvPr>
            <p:ph type="body" idx="13"/>
          </p:nvPr>
        </p:nvSpPr>
        <p:spPr>
          <a:prstGeom prst="rect">
            <a:avLst/>
          </a:prstGeom>
        </p:spPr>
        <p:txBody>
          <a:bodyPr/>
          <a:lstStyle/>
          <a:p>
            <a:r>
              <a:t>How much are you raising and how are you going to use this money? To grow a team, to support overhead, to expand?</a:t>
            </a:r>
          </a:p>
          <a:p>
            <a:r>
              <a:rPr b="1"/>
              <a:t>Key</a:t>
            </a:r>
            <a:r>
              <a:t>: Also address how you have gotten to where you are now. How much have you raised thus far and from whom?</a:t>
            </a:r>
          </a:p>
        </p:txBody>
      </p:sp>
      <p:sp>
        <p:nvSpPr>
          <p:cNvPr id="17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173" name="Line"/>
          <p:cNvSpPr/>
          <p:nvPr/>
        </p:nvSpPr>
        <p:spPr>
          <a:xfrm flipV="1">
            <a:off x="13868399" y="1269999"/>
            <a:ext cx="1" cy="11176002"/>
          </a:xfrm>
          <a:prstGeom prst="line">
            <a:avLst/>
          </a:prstGeom>
          <a:ln w="38100">
            <a:solidFill>
              <a:srgbClr val="A5A4A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4" name="300"/>
          <p:cNvSpPr txBox="1"/>
          <p:nvPr/>
        </p:nvSpPr>
        <p:spPr>
          <a:xfrm>
            <a:off x="1567953" y="1701006"/>
            <a:ext cx="11019633" cy="58242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lvl1pPr>
              <a:defRPr sz="30000" b="0" cap="all">
                <a:solidFill>
                  <a:srgbClr val="808080"/>
                </a:solidFill>
                <a:latin typeface="+mj-lt"/>
                <a:ea typeface="+mj-ea"/>
                <a:cs typeface="+mj-cs"/>
                <a:sym typeface="Montserrat Extra Bold"/>
              </a:defRPr>
            </a:lvl1pPr>
          </a:lstStyle>
          <a:p>
            <a:r>
              <a:t>300</a:t>
            </a:r>
          </a:p>
        </p:txBody>
      </p:sp>
      <p:sp>
        <p:nvSpPr>
          <p:cNvPr id="175" name="thousand"/>
          <p:cNvSpPr txBox="1"/>
          <p:nvPr/>
        </p:nvSpPr>
        <p:spPr>
          <a:xfrm>
            <a:off x="1567953" y="6675040"/>
            <a:ext cx="11019633" cy="29567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defRPr sz="10000" b="0" cap="all">
                <a:solidFill>
                  <a:srgbClr val="808080"/>
                </a:solidFill>
                <a:latin typeface="+mj-lt"/>
                <a:ea typeface="+mj-ea"/>
                <a:cs typeface="+mj-cs"/>
                <a:sym typeface="Montserrat Extra Bold"/>
              </a:defRPr>
            </a:lvl1pPr>
          </a:lstStyle>
          <a:p>
            <a:r>
              <a:t>thousand</a:t>
            </a:r>
          </a:p>
        </p:txBody>
      </p:sp>
      <p:sp>
        <p:nvSpPr>
          <p:cNvPr id="176" name="(or any other amount) and what you will use the money for."/>
          <p:cNvSpPr txBox="1"/>
          <p:nvPr/>
        </p:nvSpPr>
        <p:spPr>
          <a:xfrm>
            <a:off x="3133526" y="8661400"/>
            <a:ext cx="7888487" cy="295671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3200" b="0">
                <a:latin typeface="Helvetica"/>
                <a:ea typeface="Helvetica"/>
                <a:cs typeface="Helvetica"/>
                <a:sym typeface="Helvetica"/>
              </a:defRPr>
            </a:lvl1pPr>
          </a:lstStyle>
          <a:p>
            <a:r>
              <a:t>(or any other amount) and what you will use the money for.</a:t>
            </a:r>
          </a:p>
        </p:txBody>
      </p:sp>
      <p:sp>
        <p:nvSpPr>
          <p:cNvPr id="177" name="$"/>
          <p:cNvSpPr txBox="1"/>
          <p:nvPr/>
        </p:nvSpPr>
        <p:spPr>
          <a:xfrm>
            <a:off x="1440953" y="3754040"/>
            <a:ext cx="1672433" cy="29567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lvl1pPr>
              <a:defRPr sz="15000" b="0" cap="all">
                <a:solidFill>
                  <a:srgbClr val="808080"/>
                </a:solidFill>
                <a:latin typeface="+mj-lt"/>
                <a:ea typeface="+mj-ea"/>
                <a:cs typeface="+mj-cs"/>
                <a:sym typeface="Montserrat Extra Bold"/>
              </a:defRPr>
            </a:lvl1pPr>
          </a:lstStyle>
          <a:p>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ources"/>
          <p:cNvSpPr txBox="1">
            <a:spLocks noGrp="1"/>
          </p:cNvSpPr>
          <p:nvPr>
            <p:ph type="title"/>
          </p:nvPr>
        </p:nvSpPr>
        <p:spPr>
          <a:prstGeom prst="rect">
            <a:avLst/>
          </a:prstGeom>
        </p:spPr>
        <p:txBody>
          <a:bodyPr/>
          <a:lstStyle/>
          <a:p>
            <a:r>
              <a:t>sources</a:t>
            </a:r>
          </a:p>
        </p:txBody>
      </p:sp>
      <p:sp>
        <p:nvSpPr>
          <p:cNvPr id="183" name="https://fi.co/insight/read-this-checklist-before-pitching-to-a-venture-capitalist  Author: David Teten, a Mentor for both the New York and Singapore Founder Institute Chapters…"/>
          <p:cNvSpPr txBox="1">
            <a:spLocks noGrp="1"/>
          </p:cNvSpPr>
          <p:nvPr>
            <p:ph type="body" idx="13"/>
          </p:nvPr>
        </p:nvSpPr>
        <p:spPr>
          <a:xfrm>
            <a:off x="4061519" y="4902200"/>
            <a:ext cx="17562811" cy="7339906"/>
          </a:xfrm>
          <a:prstGeom prst="rect">
            <a:avLst/>
          </a:prstGeom>
        </p:spPr>
        <p:txBody>
          <a:bodyPr/>
          <a:lstStyle/>
          <a:p>
            <a:pPr>
              <a:defRPr sz="2600"/>
            </a:pPr>
            <a:r>
              <a:rPr u="sng">
                <a:hlinkClick r:id="rId2"/>
              </a:rPr>
              <a:t>https://fi.co/insight/read-this-checklist-before-pitching-to-a-venture-capitalist</a:t>
            </a:r>
            <a:r>
              <a:t> </a:t>
            </a:r>
            <a:br/>
            <a:r>
              <a:t>Author: David Teten, a Mentor for both the New York and Singapore Founder Institute Chapters</a:t>
            </a:r>
          </a:p>
          <a:p>
            <a:pPr>
              <a:defRPr sz="2600"/>
            </a:pPr>
            <a:r>
              <a:rPr u="sng">
                <a:hlinkClick r:id="rId3"/>
              </a:rPr>
              <a:t>https://fi.co/insight/creating-a-startup-pitch-deck-start-with-this-easy-to-use-template</a:t>
            </a:r>
            <a:r>
              <a:t> Author: Malcolm Lewis, a Mentor for the Orange County Founder Institute.</a:t>
            </a:r>
          </a:p>
          <a:p>
            <a:pPr>
              <a:defRPr sz="2600"/>
            </a:pPr>
            <a:r>
              <a:rPr u="sng">
                <a:hlinkClick r:id="rId4"/>
              </a:rPr>
              <a:t>https://fi.co/insight/these-are-the-4-most-important-pitch-deck-templates-you-need</a:t>
            </a:r>
            <a:r>
              <a:t> Author: Founder Institute</a:t>
            </a:r>
          </a:p>
        </p:txBody>
      </p:sp>
      <p:sp>
        <p:nvSpPr>
          <p:cNvPr id="18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Artboard 1 copy.png" descr="Artboard 1 copy.png"/>
          <p:cNvPicPr>
            <a:picLocks noChangeAspect="1"/>
          </p:cNvPicPr>
          <p:nvPr/>
        </p:nvPicPr>
        <p:blipFill>
          <a:blip r:embed="rId2"/>
          <a:stretch>
            <a:fillRect/>
          </a:stretch>
        </p:blipFill>
        <p:spPr>
          <a:xfrm>
            <a:off x="0" y="3570"/>
            <a:ext cx="24384000" cy="13708860"/>
          </a:xfrm>
          <a:prstGeom prst="rect">
            <a:avLst/>
          </a:prstGeom>
          <a:ln w="12700">
            <a:miter lim="400000"/>
          </a:ln>
        </p:spPr>
      </p:pic>
      <p:sp>
        <p:nvSpPr>
          <p:cNvPr id="67" name="problem"/>
          <p:cNvSpPr txBox="1">
            <a:spLocks noGrp="1"/>
          </p:cNvSpPr>
          <p:nvPr>
            <p:ph type="title"/>
          </p:nvPr>
        </p:nvSpPr>
        <p:spPr>
          <a:xfrm>
            <a:off x="4061519" y="1672685"/>
            <a:ext cx="16260962" cy="1187605"/>
          </a:xfrm>
          <a:prstGeom prst="rect">
            <a:avLst/>
          </a:prstGeom>
        </p:spPr>
        <p:txBody>
          <a:bodyPr/>
          <a:lstStyle/>
          <a:p>
            <a:r>
              <a:rPr dirty="0"/>
              <a:t>problem</a:t>
            </a:r>
          </a:p>
        </p:txBody>
      </p:sp>
      <p:sp>
        <p:nvSpPr>
          <p:cNvPr id="68" name="The problem you solve, who you solve it for, and the reasons why your target customer/users are frustrated with current solutions."/>
          <p:cNvSpPr txBox="1">
            <a:spLocks noGrp="1"/>
          </p:cNvSpPr>
          <p:nvPr>
            <p:ph type="body" idx="13"/>
          </p:nvPr>
        </p:nvSpPr>
        <p:spPr>
          <a:xfrm>
            <a:off x="4061519" y="3920894"/>
            <a:ext cx="16260962" cy="5446132"/>
          </a:xfrm>
          <a:prstGeom prst="rect">
            <a:avLst/>
          </a:prstGeom>
        </p:spPr>
        <p:txBody>
          <a:bodyPr>
            <a:normAutofit fontScale="92500" lnSpcReduction="20000"/>
          </a:bodyPr>
          <a:lstStyle/>
          <a:p>
            <a:pPr marL="571500" indent="-571500">
              <a:buFont typeface="Wingdings" pitchFamily="2" charset="2"/>
              <a:buChar char="v"/>
            </a:pPr>
            <a:r>
              <a:rPr lang="nl-NL" dirty="0"/>
              <a:t>IT talent is </a:t>
            </a:r>
            <a:r>
              <a:rPr lang="nl-NL" dirty="0" err="1"/>
              <a:t>difficult</a:t>
            </a:r>
            <a:r>
              <a:rPr lang="nl-NL" dirty="0"/>
              <a:t> </a:t>
            </a:r>
            <a:r>
              <a:rPr lang="nl-NL" dirty="0" err="1"/>
              <a:t>to</a:t>
            </a:r>
            <a:r>
              <a:rPr lang="nl-NL" dirty="0"/>
              <a:t> </a:t>
            </a:r>
            <a:r>
              <a:rPr lang="nl-NL" dirty="0" err="1"/>
              <a:t>find</a:t>
            </a:r>
            <a:endParaRPr lang="nl-NL" dirty="0"/>
          </a:p>
          <a:p>
            <a:pPr marL="571500" indent="-571500">
              <a:buFont typeface="Wingdings" pitchFamily="2" charset="2"/>
              <a:buChar char="v"/>
            </a:pPr>
            <a:r>
              <a:rPr lang="nl-NL" dirty="0"/>
              <a:t>High turnover</a:t>
            </a:r>
          </a:p>
          <a:p>
            <a:pPr marL="571500" indent="-571500">
              <a:buFont typeface="Wingdings" pitchFamily="2" charset="2"/>
              <a:buChar char="v"/>
            </a:pPr>
            <a:r>
              <a:rPr lang="nl-NL" dirty="0" err="1"/>
              <a:t>Replacing</a:t>
            </a:r>
            <a:r>
              <a:rPr lang="nl-NL" dirty="0"/>
              <a:t> </a:t>
            </a:r>
            <a:r>
              <a:rPr lang="nl-NL" dirty="0" err="1"/>
              <a:t>people</a:t>
            </a:r>
            <a:r>
              <a:rPr lang="nl-NL" dirty="0"/>
              <a:t> is </a:t>
            </a:r>
            <a:r>
              <a:rPr lang="nl-NL" dirty="0" err="1"/>
              <a:t>costly</a:t>
            </a:r>
            <a:endParaRPr lang="nl-NL" dirty="0"/>
          </a:p>
          <a:p>
            <a:pPr marL="571500" indent="-571500">
              <a:buFont typeface="Wingdings" pitchFamily="2" charset="2"/>
              <a:buChar char="v"/>
            </a:pPr>
            <a:r>
              <a:rPr lang="nl-NL" dirty="0"/>
              <a:t>The best </a:t>
            </a:r>
            <a:r>
              <a:rPr lang="nl-NL" dirty="0" err="1"/>
              <a:t>people</a:t>
            </a:r>
            <a:r>
              <a:rPr lang="nl-NL" dirty="0"/>
              <a:t> are more </a:t>
            </a:r>
            <a:r>
              <a:rPr lang="nl-NL" dirty="0" err="1"/>
              <a:t>likely</a:t>
            </a:r>
            <a:r>
              <a:rPr lang="nl-NL" dirty="0"/>
              <a:t> </a:t>
            </a:r>
            <a:r>
              <a:rPr lang="nl-NL" dirty="0" err="1"/>
              <a:t>to</a:t>
            </a:r>
            <a:r>
              <a:rPr lang="nl-NL" dirty="0"/>
              <a:t> </a:t>
            </a:r>
            <a:r>
              <a:rPr lang="nl-NL" dirty="0" err="1"/>
              <a:t>leave</a:t>
            </a:r>
            <a:endParaRPr lang="nl-NL" dirty="0"/>
          </a:p>
          <a:p>
            <a:pPr marL="571500" indent="-571500">
              <a:buFont typeface="Wingdings" pitchFamily="2" charset="2"/>
              <a:buChar char="v"/>
            </a:pPr>
            <a:r>
              <a:rPr lang="nl-NL" dirty="0"/>
              <a:t>People </a:t>
            </a:r>
            <a:r>
              <a:rPr lang="nl-NL" dirty="0" err="1"/>
              <a:t>can</a:t>
            </a:r>
            <a:r>
              <a:rPr lang="nl-NL" dirty="0"/>
              <a:t> </a:t>
            </a:r>
            <a:r>
              <a:rPr lang="nl-NL" dirty="0" err="1"/>
              <a:t>be</a:t>
            </a:r>
            <a:r>
              <a:rPr lang="nl-NL" dirty="0"/>
              <a:t> </a:t>
            </a:r>
            <a:r>
              <a:rPr lang="nl-NL" dirty="0" err="1"/>
              <a:t>persuaded</a:t>
            </a:r>
            <a:r>
              <a:rPr lang="nl-NL" dirty="0"/>
              <a:t> </a:t>
            </a:r>
            <a:r>
              <a:rPr lang="nl-NL" dirty="0" err="1"/>
              <a:t>to</a:t>
            </a:r>
            <a:r>
              <a:rPr lang="nl-NL" dirty="0"/>
              <a:t> </a:t>
            </a:r>
            <a:r>
              <a:rPr lang="nl-NL" dirty="0" err="1"/>
              <a:t>stay</a:t>
            </a:r>
            <a:endParaRPr lang="nl-NL" dirty="0"/>
          </a:p>
          <a:p>
            <a:pPr marL="571500" indent="-571500">
              <a:buFont typeface="Wingdings" pitchFamily="2" charset="2"/>
              <a:buChar char="v"/>
            </a:pPr>
            <a:r>
              <a:rPr lang="nl-NL" dirty="0"/>
              <a:t>For </a:t>
            </a:r>
            <a:r>
              <a:rPr lang="nl-NL" dirty="0" err="1"/>
              <a:t>the</a:t>
            </a:r>
            <a:r>
              <a:rPr lang="nl-NL" dirty="0"/>
              <a:t> best </a:t>
            </a:r>
            <a:r>
              <a:rPr lang="nl-NL" dirty="0" err="1"/>
              <a:t>people</a:t>
            </a:r>
            <a:r>
              <a:rPr lang="nl-NL" dirty="0"/>
              <a:t> financial </a:t>
            </a:r>
            <a:r>
              <a:rPr lang="nl-NL" dirty="0" err="1"/>
              <a:t>compensation</a:t>
            </a:r>
            <a:r>
              <a:rPr lang="nl-NL" dirty="0"/>
              <a:t> is NOT most important</a:t>
            </a:r>
            <a:endParaRPr dirty="0"/>
          </a:p>
        </p:txBody>
      </p:sp>
      <p:sp>
        <p:nvSpPr>
          <p:cNvPr id="69"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F260-A610-C145-A418-5A729765D672}"/>
              </a:ext>
            </a:extLst>
          </p:cNvPr>
          <p:cNvSpPr>
            <a:spLocks noGrp="1"/>
          </p:cNvSpPr>
          <p:nvPr>
            <p:ph type="title"/>
          </p:nvPr>
        </p:nvSpPr>
        <p:spPr>
          <a:xfrm>
            <a:off x="671548" y="194523"/>
            <a:ext cx="16260962" cy="1359628"/>
          </a:xfrm>
        </p:spPr>
        <p:txBody>
          <a:bodyPr/>
          <a:lstStyle/>
          <a:p>
            <a:r>
              <a:rPr lang="en-NL" dirty="0"/>
              <a:t>ING Employee FIGURES</a:t>
            </a:r>
          </a:p>
        </p:txBody>
      </p:sp>
      <p:pic>
        <p:nvPicPr>
          <p:cNvPr id="4" name="Picture 3">
            <a:extLst>
              <a:ext uri="{FF2B5EF4-FFF2-40B4-BE49-F238E27FC236}">
                <a16:creationId xmlns:a16="http://schemas.microsoft.com/office/drawing/2014/main" id="{0CED9131-E050-854A-9581-EFE8BAA788E9}"/>
              </a:ext>
            </a:extLst>
          </p:cNvPr>
          <p:cNvPicPr>
            <a:picLocks noChangeAspect="1"/>
          </p:cNvPicPr>
          <p:nvPr/>
        </p:nvPicPr>
        <p:blipFill>
          <a:blip r:embed="rId3"/>
          <a:stretch>
            <a:fillRect/>
          </a:stretch>
        </p:blipFill>
        <p:spPr>
          <a:xfrm>
            <a:off x="12512904" y="1486830"/>
            <a:ext cx="11817136" cy="4936272"/>
          </a:xfrm>
          <a:prstGeom prst="rect">
            <a:avLst/>
          </a:prstGeom>
        </p:spPr>
      </p:pic>
      <p:pic>
        <p:nvPicPr>
          <p:cNvPr id="5" name="Picture 4">
            <a:extLst>
              <a:ext uri="{FF2B5EF4-FFF2-40B4-BE49-F238E27FC236}">
                <a16:creationId xmlns:a16="http://schemas.microsoft.com/office/drawing/2014/main" id="{DC5E8615-534B-464E-BAAC-EC6D6E023FB9}"/>
              </a:ext>
            </a:extLst>
          </p:cNvPr>
          <p:cNvPicPr>
            <a:picLocks noChangeAspect="1"/>
          </p:cNvPicPr>
          <p:nvPr/>
        </p:nvPicPr>
        <p:blipFill>
          <a:blip r:embed="rId4"/>
          <a:stretch>
            <a:fillRect/>
          </a:stretch>
        </p:blipFill>
        <p:spPr>
          <a:xfrm>
            <a:off x="671548" y="1572080"/>
            <a:ext cx="11364188" cy="9084112"/>
          </a:xfrm>
          <a:prstGeom prst="rect">
            <a:avLst/>
          </a:prstGeom>
        </p:spPr>
      </p:pic>
      <p:sp>
        <p:nvSpPr>
          <p:cNvPr id="6" name="TextBox 5">
            <a:extLst>
              <a:ext uri="{FF2B5EF4-FFF2-40B4-BE49-F238E27FC236}">
                <a16:creationId xmlns:a16="http://schemas.microsoft.com/office/drawing/2014/main" id="{5CF1A03A-A0E6-BB4F-A947-CAE50E216ABC}"/>
              </a:ext>
            </a:extLst>
          </p:cNvPr>
          <p:cNvSpPr txBox="1"/>
          <p:nvPr/>
        </p:nvSpPr>
        <p:spPr>
          <a:xfrm>
            <a:off x="671548" y="10682047"/>
            <a:ext cx="707084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000" b="1" i="0" u="none" strike="noStrike" cap="none" spc="0" normalizeH="0" baseline="0" dirty="0">
                <a:ln>
                  <a:noFill/>
                </a:ln>
                <a:solidFill>
                  <a:srgbClr val="000000"/>
                </a:solidFill>
                <a:effectLst/>
                <a:uFillTx/>
                <a:latin typeface="Helvetica Neue"/>
                <a:ea typeface="Helvetica Neue"/>
                <a:cs typeface="Helvetica Neue"/>
                <a:sym typeface="Helvetica Neue"/>
              </a:rPr>
              <a:t>S</a:t>
            </a:r>
            <a:r>
              <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rPr>
              <a:t>ource: </a:t>
            </a:r>
            <a:r>
              <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hlinkClick r:id="rId5"/>
              </a:rPr>
              <a:t>2019 Annual report ING group</a:t>
            </a: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5351156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54184A-ADAA-424C-B0C9-25E1084022B5}"/>
              </a:ext>
            </a:extLst>
          </p:cNvPr>
          <p:cNvSpPr txBox="1"/>
          <p:nvPr/>
        </p:nvSpPr>
        <p:spPr>
          <a:xfrm>
            <a:off x="2657058" y="12109422"/>
            <a:ext cx="719267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GB" sz="3000" b="1" i="0" u="none" strike="noStrike" cap="none" spc="0" normalizeH="0" baseline="0" dirty="0">
                <a:ln>
                  <a:noFill/>
                </a:ln>
                <a:solidFill>
                  <a:srgbClr val="000000"/>
                </a:solidFill>
                <a:effectLst/>
                <a:uFillTx/>
                <a:latin typeface="Helvetica Neue"/>
                <a:ea typeface="Helvetica Neue"/>
                <a:cs typeface="Helvetica Neue"/>
                <a:sym typeface="Helvetica Neue"/>
              </a:rPr>
              <a:t>S</a:t>
            </a:r>
            <a:r>
              <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rPr>
              <a:t>ource: </a:t>
            </a:r>
            <a:r>
              <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hlinkClick r:id="rId2"/>
              </a:rPr>
              <a:t>website ING February 22, 2021</a:t>
            </a: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7" name="Picture 6">
            <a:extLst>
              <a:ext uri="{FF2B5EF4-FFF2-40B4-BE49-F238E27FC236}">
                <a16:creationId xmlns:a16="http://schemas.microsoft.com/office/drawing/2014/main" id="{BA5A5A9C-FE17-374C-9DB1-B724DB55206C}"/>
              </a:ext>
            </a:extLst>
          </p:cNvPr>
          <p:cNvPicPr>
            <a:picLocks noChangeAspect="1"/>
          </p:cNvPicPr>
          <p:nvPr/>
        </p:nvPicPr>
        <p:blipFill>
          <a:blip r:embed="rId3"/>
          <a:stretch>
            <a:fillRect/>
          </a:stretch>
        </p:blipFill>
        <p:spPr>
          <a:xfrm>
            <a:off x="2605152" y="1713900"/>
            <a:ext cx="5713658" cy="10288200"/>
          </a:xfrm>
          <a:prstGeom prst="rect">
            <a:avLst/>
          </a:prstGeom>
        </p:spPr>
      </p:pic>
      <p:pic>
        <p:nvPicPr>
          <p:cNvPr id="8" name="Picture 7">
            <a:extLst>
              <a:ext uri="{FF2B5EF4-FFF2-40B4-BE49-F238E27FC236}">
                <a16:creationId xmlns:a16="http://schemas.microsoft.com/office/drawing/2014/main" id="{F1FECCC0-E830-E542-9B21-B0A0811D33E4}"/>
              </a:ext>
            </a:extLst>
          </p:cNvPr>
          <p:cNvPicPr>
            <a:picLocks noChangeAspect="1"/>
          </p:cNvPicPr>
          <p:nvPr/>
        </p:nvPicPr>
        <p:blipFill>
          <a:blip r:embed="rId4"/>
          <a:stretch>
            <a:fillRect/>
          </a:stretch>
        </p:blipFill>
        <p:spPr>
          <a:xfrm>
            <a:off x="9220819" y="1713900"/>
            <a:ext cx="12687300" cy="10121900"/>
          </a:xfrm>
          <a:prstGeom prst="rect">
            <a:avLst/>
          </a:prstGeom>
        </p:spPr>
      </p:pic>
      <p:sp>
        <p:nvSpPr>
          <p:cNvPr id="5" name="Title 1">
            <a:extLst>
              <a:ext uri="{FF2B5EF4-FFF2-40B4-BE49-F238E27FC236}">
                <a16:creationId xmlns:a16="http://schemas.microsoft.com/office/drawing/2014/main" id="{0FEF4123-2D41-C04A-8BF0-B2A54477EA95}"/>
              </a:ext>
            </a:extLst>
          </p:cNvPr>
          <p:cNvSpPr>
            <a:spLocks noGrp="1"/>
          </p:cNvSpPr>
          <p:nvPr>
            <p:ph type="title"/>
          </p:nvPr>
        </p:nvSpPr>
        <p:spPr>
          <a:xfrm>
            <a:off x="2605152" y="265974"/>
            <a:ext cx="16260962" cy="1359628"/>
          </a:xfrm>
        </p:spPr>
        <p:txBody>
          <a:bodyPr/>
          <a:lstStyle/>
          <a:p>
            <a:r>
              <a:rPr lang="en-NL" dirty="0"/>
              <a:t>ING IT VAcancies</a:t>
            </a:r>
          </a:p>
        </p:txBody>
      </p:sp>
    </p:spTree>
    <p:extLst>
      <p:ext uri="{BB962C8B-B14F-4D97-AF65-F5344CB8AC3E}">
        <p14:creationId xmlns:p14="http://schemas.microsoft.com/office/powerpoint/2010/main" val="258890881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Artboard 1 copy 5.png" descr="Artboard 1 copy 5.png"/>
          <p:cNvPicPr>
            <a:picLocks noChangeAspect="1"/>
          </p:cNvPicPr>
          <p:nvPr/>
        </p:nvPicPr>
        <p:blipFill>
          <a:blip r:embed="rId3"/>
          <a:stretch>
            <a:fillRect/>
          </a:stretch>
        </p:blipFill>
        <p:spPr>
          <a:xfrm>
            <a:off x="4934" y="0"/>
            <a:ext cx="24374132" cy="13716000"/>
          </a:xfrm>
          <a:prstGeom prst="rect">
            <a:avLst/>
          </a:prstGeom>
          <a:ln w="12700">
            <a:miter lim="400000"/>
          </a:ln>
        </p:spPr>
      </p:pic>
      <p:sp>
        <p:nvSpPr>
          <p:cNvPr id="102" name="market"/>
          <p:cNvSpPr txBox="1">
            <a:spLocks noGrp="1"/>
          </p:cNvSpPr>
          <p:nvPr>
            <p:ph type="title"/>
          </p:nvPr>
        </p:nvSpPr>
        <p:spPr>
          <a:xfrm>
            <a:off x="14663602" y="723758"/>
            <a:ext cx="7639447" cy="1164771"/>
          </a:xfrm>
          <a:prstGeom prst="rect">
            <a:avLst/>
          </a:prstGeom>
        </p:spPr>
        <p:txBody>
          <a:bodyPr/>
          <a:lstStyle/>
          <a:p>
            <a:r>
              <a:rPr dirty="0"/>
              <a:t>market</a:t>
            </a:r>
          </a:p>
        </p:txBody>
      </p:sp>
      <p:sp>
        <p:nvSpPr>
          <p:cNvPr id="104"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05" name="Line"/>
          <p:cNvSpPr/>
          <p:nvPr/>
        </p:nvSpPr>
        <p:spPr>
          <a:xfrm flipV="1">
            <a:off x="13868399" y="1269999"/>
            <a:ext cx="1" cy="11176002"/>
          </a:xfrm>
          <a:prstGeom prst="line">
            <a:avLst/>
          </a:prstGeom>
          <a:ln w="38100">
            <a:solidFill>
              <a:srgbClr val="A5A4A4"/>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6" name="300"/>
          <p:cNvSpPr txBox="1"/>
          <p:nvPr/>
        </p:nvSpPr>
        <p:spPr>
          <a:xfrm>
            <a:off x="1481483" y="2062701"/>
            <a:ext cx="11019633" cy="58242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fontScale="70000" lnSpcReduction="20000"/>
          </a:bodyPr>
          <a:lstStyle>
            <a:lvl1pPr>
              <a:defRPr sz="30000" b="0" cap="all">
                <a:solidFill>
                  <a:srgbClr val="808080"/>
                </a:solidFill>
                <a:latin typeface="+mj-lt"/>
                <a:ea typeface="+mj-ea"/>
                <a:cs typeface="+mj-cs"/>
                <a:sym typeface="Montserrat Extra Bold"/>
              </a:defRPr>
            </a:lvl1pPr>
          </a:lstStyle>
          <a:p>
            <a:r>
              <a:rPr lang="nl-NL" dirty="0"/>
              <a:t>25 </a:t>
            </a:r>
            <a:r>
              <a:rPr lang="nl-NL" dirty="0" err="1"/>
              <a:t>million</a:t>
            </a:r>
            <a:endParaRPr dirty="0"/>
          </a:p>
        </p:txBody>
      </p:sp>
      <p:sp>
        <p:nvSpPr>
          <p:cNvPr id="107" name="thousand"/>
          <p:cNvSpPr txBox="1"/>
          <p:nvPr/>
        </p:nvSpPr>
        <p:spPr>
          <a:xfrm>
            <a:off x="1567952" y="8523010"/>
            <a:ext cx="11019633" cy="194904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defRPr sz="10000" b="0" cap="all">
                <a:solidFill>
                  <a:srgbClr val="808080"/>
                </a:solidFill>
                <a:latin typeface="+mj-lt"/>
                <a:ea typeface="+mj-ea"/>
                <a:cs typeface="+mj-cs"/>
                <a:sym typeface="Montserrat Extra Bold"/>
              </a:defRPr>
            </a:lvl1pPr>
          </a:lstStyle>
          <a:p>
            <a:r>
              <a:rPr lang="nl-NL" dirty="0" err="1"/>
              <a:t>yearly</a:t>
            </a:r>
            <a:endParaRPr dirty="0"/>
          </a:p>
        </p:txBody>
      </p:sp>
      <p:sp>
        <p:nvSpPr>
          <p:cNvPr id="11" name="What is the problem, why does it exist, and how big is the opportunity?…">
            <a:extLst>
              <a:ext uri="{FF2B5EF4-FFF2-40B4-BE49-F238E27FC236}">
                <a16:creationId xmlns:a16="http://schemas.microsoft.com/office/drawing/2014/main" id="{D43EAF36-3ED8-5949-AB5F-1653C5F527FB}"/>
              </a:ext>
            </a:extLst>
          </p:cNvPr>
          <p:cNvSpPr txBox="1">
            <a:spLocks/>
          </p:cNvSpPr>
          <p:nvPr/>
        </p:nvSpPr>
        <p:spPr>
          <a:xfrm>
            <a:off x="14663600" y="2302186"/>
            <a:ext cx="8914851" cy="58242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l" defTabSz="825500" latinLnBrk="0">
              <a:lnSpc>
                <a:spcPct val="120000"/>
              </a:lnSpc>
              <a:spcBef>
                <a:spcPts val="3000"/>
              </a:spcBef>
              <a:spcAft>
                <a:spcPts val="0"/>
              </a:spcAft>
              <a:buClrTx/>
              <a:buSzTx/>
              <a:buFontTx/>
              <a:buNone/>
              <a:tabLst/>
              <a:defRPr sz="3800" b="0" i="0" u="none" strike="noStrike" cap="none" spc="0" baseline="0">
                <a:ln>
                  <a:noFill/>
                </a:ln>
                <a:solidFill>
                  <a:srgbClr val="000000"/>
                </a:solidFill>
                <a:uFillTx/>
                <a:latin typeface="Helvetica"/>
                <a:ea typeface="Helvetica"/>
                <a:cs typeface="Helvetica"/>
                <a:sym typeface="Helvetica"/>
              </a:defRPr>
            </a:lvl1pPr>
            <a:lvl2pPr marL="127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2pPr>
            <a:lvl3pPr marL="190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3pPr>
            <a:lvl4pPr marL="254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4pPr>
            <a:lvl5pPr marL="317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5pPr>
            <a:lvl6pPr marL="381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6pPr>
            <a:lvl7pPr marL="444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7pPr>
            <a:lvl8pPr marL="508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8pPr>
            <a:lvl9pPr marL="571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9pPr>
          </a:lstStyle>
          <a:p>
            <a:pPr marL="571500" indent="-571500" hangingPunct="1">
              <a:buFont typeface="Wingdings" pitchFamily="2" charset="2"/>
              <a:buChar char="v"/>
            </a:pPr>
            <a:r>
              <a:rPr lang="en-GB" dirty="0"/>
              <a:t>IT staff only</a:t>
            </a:r>
          </a:p>
          <a:p>
            <a:pPr marL="571500" indent="-571500" hangingPunct="1">
              <a:buFont typeface="Wingdings" pitchFamily="2" charset="2"/>
              <a:buChar char="v"/>
            </a:pPr>
            <a:r>
              <a:rPr lang="en-GB" dirty="0"/>
              <a:t>IT staff turnover is relatively high</a:t>
            </a:r>
          </a:p>
          <a:p>
            <a:pPr marL="571500" indent="-571500" hangingPunct="1">
              <a:buFont typeface="Wingdings" pitchFamily="2" charset="2"/>
              <a:buChar char="v"/>
            </a:pPr>
            <a:r>
              <a:rPr lang="en-GB" dirty="0"/>
              <a:t>Replacement cost estimate of 25.000 euros is relatively low</a:t>
            </a:r>
          </a:p>
          <a:p>
            <a:pPr marL="571500" indent="-571500" hangingPunct="1">
              <a:buFont typeface="Wingdings" pitchFamily="2" charset="2"/>
              <a:buChar char="v"/>
            </a:pPr>
            <a:r>
              <a:rPr lang="en-GB" dirty="0"/>
              <a:t>Replacement cost at large companies is higher (complex setup and systems)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Artboard 1.png" descr="Artboard 1.png"/>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72" name="solution"/>
          <p:cNvSpPr txBox="1">
            <a:spLocks noGrp="1"/>
          </p:cNvSpPr>
          <p:nvPr>
            <p:ph type="title"/>
          </p:nvPr>
        </p:nvSpPr>
        <p:spPr>
          <a:xfrm>
            <a:off x="2054134" y="753534"/>
            <a:ext cx="16260962" cy="1024467"/>
          </a:xfrm>
          <a:prstGeom prst="rect">
            <a:avLst/>
          </a:prstGeom>
        </p:spPr>
        <p:txBody>
          <a:bodyPr>
            <a:normAutofit fontScale="90000"/>
          </a:bodyPr>
          <a:lstStyle/>
          <a:p>
            <a:r>
              <a:rPr dirty="0"/>
              <a:t>solution</a:t>
            </a:r>
          </a:p>
        </p:txBody>
      </p:sp>
      <p:sp>
        <p:nvSpPr>
          <p:cNvPr id="74"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6" name="Your value proposition: how you solve this problem faster, cheaper, smarter.…">
            <a:extLst>
              <a:ext uri="{FF2B5EF4-FFF2-40B4-BE49-F238E27FC236}">
                <a16:creationId xmlns:a16="http://schemas.microsoft.com/office/drawing/2014/main" id="{B5B81442-8B8E-4B45-852E-60FF367D9B0A}"/>
              </a:ext>
            </a:extLst>
          </p:cNvPr>
          <p:cNvSpPr txBox="1">
            <a:spLocks/>
          </p:cNvSpPr>
          <p:nvPr/>
        </p:nvSpPr>
        <p:spPr>
          <a:xfrm>
            <a:off x="2054134" y="2531534"/>
            <a:ext cx="20559548" cy="78534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l" defTabSz="825500" latinLnBrk="0">
              <a:lnSpc>
                <a:spcPct val="120000"/>
              </a:lnSpc>
              <a:spcBef>
                <a:spcPts val="3000"/>
              </a:spcBef>
              <a:spcAft>
                <a:spcPts val="0"/>
              </a:spcAft>
              <a:buClrTx/>
              <a:buSzTx/>
              <a:buFontTx/>
              <a:buNone/>
              <a:tabLst/>
              <a:defRPr sz="3800" b="0" i="0" u="none" strike="noStrike" cap="none" spc="0" baseline="0">
                <a:ln>
                  <a:noFill/>
                </a:ln>
                <a:solidFill>
                  <a:srgbClr val="000000"/>
                </a:solidFill>
                <a:uFillTx/>
                <a:latin typeface="Helvetica"/>
                <a:ea typeface="Helvetica"/>
                <a:cs typeface="Helvetica"/>
                <a:sym typeface="Helvetica"/>
              </a:defRPr>
            </a:lvl1pPr>
            <a:lvl2pPr marL="127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2pPr>
            <a:lvl3pPr marL="190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3pPr>
            <a:lvl4pPr marL="254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4pPr>
            <a:lvl5pPr marL="317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5pPr>
            <a:lvl6pPr marL="381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6pPr>
            <a:lvl7pPr marL="444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7pPr>
            <a:lvl8pPr marL="5080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8pPr>
            <a:lvl9pPr marL="5715000" marR="0" indent="-635000" algn="l" defTabSz="825500" latinLnBrk="0">
              <a:lnSpc>
                <a:spcPct val="120000"/>
              </a:lnSpc>
              <a:spcBef>
                <a:spcPts val="3000"/>
              </a:spcBef>
              <a:spcAft>
                <a:spcPts val="0"/>
              </a:spcAft>
              <a:buClrTx/>
              <a:buSzPct val="125000"/>
              <a:buFontTx/>
              <a:buChar char="•"/>
              <a:tabLst/>
              <a:defRPr sz="5200" b="0" i="0" u="none" strike="noStrike" cap="none" spc="0" baseline="0">
                <a:ln>
                  <a:noFill/>
                </a:ln>
                <a:solidFill>
                  <a:srgbClr val="000000"/>
                </a:solidFill>
                <a:uFillTx/>
                <a:latin typeface="Helvetica"/>
                <a:ea typeface="Helvetica"/>
                <a:cs typeface="Helvetica"/>
                <a:sym typeface="Helvetica"/>
              </a:defRPr>
            </a:lvl9pPr>
          </a:lstStyle>
          <a:p>
            <a:pPr algn="ctr" hangingPunct="1"/>
            <a:r>
              <a:rPr lang="en-GB" sz="4800" b="1" dirty="0"/>
              <a:t>Hold on to people instead of replacing them</a:t>
            </a:r>
            <a:br>
              <a:rPr lang="en-GB" sz="4800" b="1" dirty="0"/>
            </a:br>
            <a:endParaRPr lang="en-GB" sz="4800" b="1" dirty="0"/>
          </a:p>
          <a:p>
            <a:pPr hangingPunct="1"/>
            <a:r>
              <a:rPr lang="en-GB" sz="4000" b="1" dirty="0"/>
              <a:t>How: </a:t>
            </a:r>
            <a:r>
              <a:rPr lang="en-GB" sz="4000" b="1" dirty="0">
                <a:solidFill>
                  <a:schemeClr val="tx1">
                    <a:lumMod val="50000"/>
                    <a:lumOff val="50000"/>
                  </a:schemeClr>
                </a:solidFill>
              </a:rPr>
              <a:t>easy access and clear insight into the teams you can work for</a:t>
            </a:r>
          </a:p>
          <a:p>
            <a:pPr hangingPunct="1"/>
            <a:r>
              <a:rPr lang="en-GB" sz="4000" b="1" dirty="0"/>
              <a:t>Faster: </a:t>
            </a:r>
            <a:r>
              <a:rPr lang="en-GB" sz="4000" b="1" dirty="0">
                <a:solidFill>
                  <a:schemeClr val="tx1">
                    <a:lumMod val="50000"/>
                    <a:lumOff val="50000"/>
                  </a:schemeClr>
                </a:solidFill>
              </a:rPr>
              <a:t>spend less time assessing and training new people</a:t>
            </a:r>
            <a:endParaRPr lang="en-GB" sz="4000" b="1" dirty="0"/>
          </a:p>
          <a:p>
            <a:pPr hangingPunct="1"/>
            <a:r>
              <a:rPr lang="en-GB" sz="4000" b="1" dirty="0"/>
              <a:t>Cheaper: </a:t>
            </a:r>
            <a:r>
              <a:rPr lang="en-GB" sz="4000" b="1" dirty="0">
                <a:solidFill>
                  <a:schemeClr val="tx1">
                    <a:lumMod val="50000"/>
                    <a:lumOff val="50000"/>
                  </a:schemeClr>
                </a:solidFill>
              </a:rPr>
              <a:t>save money on recruiting &amp; reduce learning / adaptation time</a:t>
            </a:r>
          </a:p>
          <a:p>
            <a:pPr hangingPunct="1"/>
            <a:r>
              <a:rPr lang="en-GB" sz="4000" b="1" dirty="0"/>
              <a:t>Smarter: </a:t>
            </a:r>
            <a:r>
              <a:rPr lang="en-GB" sz="4000" b="1" dirty="0">
                <a:solidFill>
                  <a:schemeClr val="tx1">
                    <a:lumMod val="50000"/>
                    <a:lumOff val="50000"/>
                  </a:schemeClr>
                </a:solidFill>
              </a:rPr>
              <a:t>give your tech talent the opportunity to go where they sparkle brightest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emo or mockup">
            <a:extLst>
              <a:ext uri="{FF2B5EF4-FFF2-40B4-BE49-F238E27FC236}">
                <a16:creationId xmlns:a16="http://schemas.microsoft.com/office/drawing/2014/main" id="{0E19B45D-AC12-9846-AA4D-413ED1DA80E6}"/>
              </a:ext>
            </a:extLst>
          </p:cNvPr>
          <p:cNvSpPr txBox="1">
            <a:spLocks noGrp="1"/>
          </p:cNvSpPr>
          <p:nvPr>
            <p:ph type="title"/>
          </p:nvPr>
        </p:nvSpPr>
        <p:spPr>
          <a:xfrm>
            <a:off x="619820" y="233957"/>
            <a:ext cx="4888352" cy="1176867"/>
          </a:xfrm>
          <a:prstGeom prst="rect">
            <a:avLst/>
          </a:prstGeom>
        </p:spPr>
        <p:txBody>
          <a:bodyPr/>
          <a:lstStyle/>
          <a:p>
            <a:r>
              <a:rPr dirty="0"/>
              <a:t>demo </a:t>
            </a:r>
            <a:r>
              <a:rPr lang="nl-NL" dirty="0"/>
              <a:t>TIME</a:t>
            </a:r>
            <a:endParaRPr dirty="0"/>
          </a:p>
        </p:txBody>
      </p:sp>
      <p:sp>
        <p:nvSpPr>
          <p:cNvPr id="7" name="3">
            <a:extLst>
              <a:ext uri="{FF2B5EF4-FFF2-40B4-BE49-F238E27FC236}">
                <a16:creationId xmlns:a16="http://schemas.microsoft.com/office/drawing/2014/main" id="{1B3F6CD8-4872-8149-BC17-D7769E09AA57}"/>
              </a:ext>
            </a:extLst>
          </p:cNvPr>
          <p:cNvSpPr txBox="1"/>
          <p:nvPr/>
        </p:nvSpPr>
        <p:spPr>
          <a:xfrm>
            <a:off x="17717903" y="1715621"/>
            <a:ext cx="953195" cy="9437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nSpc>
                <a:spcPct val="120000"/>
              </a:lnSpc>
              <a:spcBef>
                <a:spcPts val="3000"/>
              </a:spcBef>
              <a:defRPr sz="3100">
                <a:latin typeface="Helvetica"/>
                <a:ea typeface="Helvetica"/>
                <a:cs typeface="Helvetica"/>
                <a:sym typeface="Helvetica"/>
              </a:defRPr>
            </a:lvl1pPr>
          </a:lstStyle>
          <a:p>
            <a:r>
              <a:rPr dirty="0"/>
              <a:t>3</a:t>
            </a:r>
          </a:p>
        </p:txBody>
      </p:sp>
      <p:sp>
        <p:nvSpPr>
          <p:cNvPr id="8" name="Description of first step. (Replace us with your own graphics!)">
            <a:extLst>
              <a:ext uri="{FF2B5EF4-FFF2-40B4-BE49-F238E27FC236}">
                <a16:creationId xmlns:a16="http://schemas.microsoft.com/office/drawing/2014/main" id="{C39D03B5-F854-CF40-B804-3B8D1B29A8D8}"/>
              </a:ext>
            </a:extLst>
          </p:cNvPr>
          <p:cNvSpPr txBox="1"/>
          <p:nvPr/>
        </p:nvSpPr>
        <p:spPr>
          <a:xfrm>
            <a:off x="619820" y="11060450"/>
            <a:ext cx="8904514" cy="7908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spcBef>
                <a:spcPts val="2600"/>
              </a:spcBef>
              <a:defRPr sz="2600" b="0">
                <a:latin typeface="Helvetica"/>
                <a:ea typeface="Helvetica"/>
                <a:cs typeface="Helvetica"/>
                <a:sym typeface="Helvetica"/>
              </a:defRPr>
            </a:lvl1pPr>
          </a:lstStyle>
          <a:p>
            <a:r>
              <a:rPr lang="nl-NL" dirty="0"/>
              <a:t>1. </a:t>
            </a:r>
            <a:r>
              <a:rPr lang="nl-NL" dirty="0" err="1"/>
              <a:t>find</a:t>
            </a:r>
            <a:r>
              <a:rPr lang="nl-NL" dirty="0"/>
              <a:t> teams </a:t>
            </a:r>
            <a:r>
              <a:rPr lang="nl-NL" dirty="0" err="1"/>
              <a:t>that</a:t>
            </a:r>
            <a:r>
              <a:rPr lang="nl-NL" dirty="0"/>
              <a:t> share </a:t>
            </a:r>
            <a:r>
              <a:rPr lang="nl-NL" dirty="0" err="1"/>
              <a:t>your</a:t>
            </a:r>
            <a:r>
              <a:rPr lang="nl-NL" dirty="0"/>
              <a:t> </a:t>
            </a:r>
            <a:r>
              <a:rPr lang="nl-NL" dirty="0" err="1"/>
              <a:t>values</a:t>
            </a:r>
            <a:r>
              <a:rPr lang="nl-NL" dirty="0"/>
              <a:t> </a:t>
            </a:r>
            <a:r>
              <a:rPr lang="nl-NL" dirty="0" err="1"/>
              <a:t>and</a:t>
            </a:r>
            <a:r>
              <a:rPr lang="nl-NL" dirty="0"/>
              <a:t> </a:t>
            </a:r>
            <a:r>
              <a:rPr lang="nl-NL" dirty="0" err="1"/>
              <a:t>interests</a:t>
            </a:r>
            <a:endParaRPr dirty="0"/>
          </a:p>
        </p:txBody>
      </p:sp>
      <p:sp>
        <p:nvSpPr>
          <p:cNvPr id="10" name="Description of third step.">
            <a:extLst>
              <a:ext uri="{FF2B5EF4-FFF2-40B4-BE49-F238E27FC236}">
                <a16:creationId xmlns:a16="http://schemas.microsoft.com/office/drawing/2014/main" id="{BAB8BFDD-59E2-0748-8146-FCF75A9D9C22}"/>
              </a:ext>
            </a:extLst>
          </p:cNvPr>
          <p:cNvSpPr txBox="1"/>
          <p:nvPr/>
        </p:nvSpPr>
        <p:spPr>
          <a:xfrm>
            <a:off x="11057917" y="10913355"/>
            <a:ext cx="13096990" cy="165349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spcBef>
                <a:spcPts val="2600"/>
              </a:spcBef>
              <a:defRPr sz="2600" b="0">
                <a:latin typeface="Helvetica"/>
                <a:ea typeface="Helvetica"/>
                <a:cs typeface="Helvetica"/>
                <a:sym typeface="Helvetica"/>
              </a:defRPr>
            </a:lvl1pPr>
          </a:lstStyle>
          <a:p>
            <a:r>
              <a:rPr lang="nl-NL" dirty="0"/>
              <a:t>2. view </a:t>
            </a:r>
            <a:r>
              <a:rPr lang="nl-NL" dirty="0" err="1"/>
              <a:t>the</a:t>
            </a:r>
            <a:r>
              <a:rPr lang="nl-NL" dirty="0"/>
              <a:t> team profile</a:t>
            </a:r>
          </a:p>
          <a:p>
            <a:r>
              <a:rPr lang="nl-NL" dirty="0"/>
              <a:t>3. </a:t>
            </a:r>
            <a:r>
              <a:rPr lang="nl-NL" dirty="0" err="1"/>
              <a:t>apply</a:t>
            </a:r>
            <a:r>
              <a:rPr lang="nl-NL" dirty="0"/>
              <a:t> </a:t>
            </a:r>
            <a:r>
              <a:rPr lang="nl-NL" dirty="0" err="1"/>
              <a:t>for</a:t>
            </a:r>
            <a:r>
              <a:rPr lang="nl-NL" dirty="0"/>
              <a:t> a job</a:t>
            </a:r>
            <a:endParaRPr dirty="0"/>
          </a:p>
        </p:txBody>
      </p:sp>
      <p:pic>
        <p:nvPicPr>
          <p:cNvPr id="15" name="Picture 14">
            <a:extLst>
              <a:ext uri="{FF2B5EF4-FFF2-40B4-BE49-F238E27FC236}">
                <a16:creationId xmlns:a16="http://schemas.microsoft.com/office/drawing/2014/main" id="{F52C1377-50E5-8F44-934E-375198E83F33}"/>
              </a:ext>
            </a:extLst>
          </p:cNvPr>
          <p:cNvPicPr>
            <a:picLocks noChangeAspect="1"/>
          </p:cNvPicPr>
          <p:nvPr/>
        </p:nvPicPr>
        <p:blipFill>
          <a:blip r:embed="rId2"/>
          <a:stretch>
            <a:fillRect/>
          </a:stretch>
        </p:blipFill>
        <p:spPr>
          <a:xfrm>
            <a:off x="560308" y="1518441"/>
            <a:ext cx="10717292" cy="9327495"/>
          </a:xfrm>
          <a:prstGeom prst="rect">
            <a:avLst/>
          </a:prstGeom>
        </p:spPr>
      </p:pic>
      <p:sp>
        <p:nvSpPr>
          <p:cNvPr id="16" name="demo or mockup">
            <a:extLst>
              <a:ext uri="{FF2B5EF4-FFF2-40B4-BE49-F238E27FC236}">
                <a16:creationId xmlns:a16="http://schemas.microsoft.com/office/drawing/2014/main" id="{5D493A05-5730-0445-9432-DA55F4A76322}"/>
              </a:ext>
            </a:extLst>
          </p:cNvPr>
          <p:cNvSpPr txBox="1">
            <a:spLocks/>
          </p:cNvSpPr>
          <p:nvPr/>
        </p:nvSpPr>
        <p:spPr>
          <a:xfrm>
            <a:off x="11721695" y="16215"/>
            <a:ext cx="12662305" cy="11768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lvl1pPr marL="0" marR="0" indent="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1pPr>
            <a:lvl2pPr marL="0" marR="0" indent="2286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2pPr>
            <a:lvl3pPr marL="0" marR="0" indent="4572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3pPr>
            <a:lvl4pPr marL="0" marR="0" indent="6858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4pPr>
            <a:lvl5pPr marL="0" marR="0" indent="9144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5pPr>
            <a:lvl6pPr marL="0" marR="0" indent="11430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6pPr>
            <a:lvl7pPr marL="0" marR="0" indent="13716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7pPr>
            <a:lvl8pPr marL="0" marR="0" indent="16002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8pPr>
            <a:lvl9pPr marL="0" marR="0" indent="1828800" algn="l" defTabSz="825500" rtl="0" latinLnBrk="0">
              <a:lnSpc>
                <a:spcPct val="100000"/>
              </a:lnSpc>
              <a:spcBef>
                <a:spcPts val="0"/>
              </a:spcBef>
              <a:spcAft>
                <a:spcPts val="0"/>
              </a:spcAft>
              <a:buClrTx/>
              <a:buSzTx/>
              <a:buFontTx/>
              <a:buNone/>
              <a:tabLst/>
              <a:defRPr sz="6800" b="0" i="0" u="none" strike="noStrike" cap="all" spc="203" baseline="0">
                <a:ln>
                  <a:noFill/>
                </a:ln>
                <a:solidFill>
                  <a:srgbClr val="808080"/>
                </a:solidFill>
                <a:uFillTx/>
                <a:latin typeface="+mj-lt"/>
                <a:ea typeface="+mj-ea"/>
                <a:cs typeface="+mj-cs"/>
                <a:sym typeface="Montserrat Extra Bold"/>
              </a:defRPr>
            </a:lvl9pPr>
          </a:lstStyle>
          <a:p>
            <a:pPr hangingPunct="1"/>
            <a:r>
              <a:rPr lang="en-GB" sz="4400" dirty="0"/>
              <a:t>Find your team AND apply in 3 easy steps</a:t>
            </a:r>
          </a:p>
        </p:txBody>
      </p:sp>
      <p:pic>
        <p:nvPicPr>
          <p:cNvPr id="17" name="Picture 16">
            <a:extLst>
              <a:ext uri="{FF2B5EF4-FFF2-40B4-BE49-F238E27FC236}">
                <a16:creationId xmlns:a16="http://schemas.microsoft.com/office/drawing/2014/main" id="{209AB2E0-6225-9C4A-91D7-FA7B99709F9E}"/>
              </a:ext>
            </a:extLst>
          </p:cNvPr>
          <p:cNvPicPr>
            <a:picLocks noChangeAspect="1"/>
          </p:cNvPicPr>
          <p:nvPr/>
        </p:nvPicPr>
        <p:blipFill>
          <a:blip r:embed="rId3"/>
          <a:stretch>
            <a:fillRect/>
          </a:stretch>
        </p:blipFill>
        <p:spPr>
          <a:xfrm>
            <a:off x="11721695" y="1563221"/>
            <a:ext cx="12433212" cy="9282715"/>
          </a:xfrm>
          <a:prstGeom prst="rect">
            <a:avLst/>
          </a:prstGeom>
        </p:spPr>
      </p:pic>
    </p:spTree>
    <p:extLst>
      <p:ext uri="{BB962C8B-B14F-4D97-AF65-F5344CB8AC3E}">
        <p14:creationId xmlns:p14="http://schemas.microsoft.com/office/powerpoint/2010/main" val="2896766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Artboard 1 copy.png" descr="Artboard 1 copy.png"/>
          <p:cNvPicPr>
            <a:picLocks noChangeAspect="1"/>
          </p:cNvPicPr>
          <p:nvPr/>
        </p:nvPicPr>
        <p:blipFill>
          <a:blip r:embed="rId3"/>
          <a:stretch>
            <a:fillRect/>
          </a:stretch>
        </p:blipFill>
        <p:spPr>
          <a:xfrm>
            <a:off x="0" y="3570"/>
            <a:ext cx="24384000" cy="13708860"/>
          </a:xfrm>
          <a:prstGeom prst="rect">
            <a:avLst/>
          </a:prstGeom>
          <a:ln w="12700">
            <a:miter lim="400000"/>
          </a:ln>
        </p:spPr>
      </p:pic>
      <p:sp>
        <p:nvSpPr>
          <p:cNvPr id="67" name="problem"/>
          <p:cNvSpPr txBox="1">
            <a:spLocks noGrp="1"/>
          </p:cNvSpPr>
          <p:nvPr>
            <p:ph type="title"/>
          </p:nvPr>
        </p:nvSpPr>
        <p:spPr>
          <a:xfrm>
            <a:off x="2048635" y="684264"/>
            <a:ext cx="16260962" cy="1187605"/>
          </a:xfrm>
          <a:prstGeom prst="rect">
            <a:avLst/>
          </a:prstGeom>
        </p:spPr>
        <p:txBody>
          <a:bodyPr/>
          <a:lstStyle/>
          <a:p>
            <a:r>
              <a:rPr lang="nl-NL" dirty="0"/>
              <a:t>Business model</a:t>
            </a:r>
            <a:endParaRPr dirty="0"/>
          </a:p>
        </p:txBody>
      </p:sp>
      <p:sp>
        <p:nvSpPr>
          <p:cNvPr id="68" name="The problem you solve, who you solve it for, and the reasons why your target customer/users are frustrated with current solutions."/>
          <p:cNvSpPr txBox="1">
            <a:spLocks noGrp="1"/>
          </p:cNvSpPr>
          <p:nvPr>
            <p:ph type="body" idx="13"/>
          </p:nvPr>
        </p:nvSpPr>
        <p:spPr>
          <a:xfrm>
            <a:off x="2048635" y="2552563"/>
            <a:ext cx="20789592" cy="5446132"/>
          </a:xfrm>
          <a:prstGeom prst="rect">
            <a:avLst/>
          </a:prstGeom>
        </p:spPr>
        <p:txBody>
          <a:bodyPr>
            <a:normAutofit fontScale="92500" lnSpcReduction="20000"/>
          </a:bodyPr>
          <a:lstStyle/>
          <a:p>
            <a:pPr marL="571500" indent="-571500">
              <a:buFont typeface="Wingdings" pitchFamily="2" charset="2"/>
              <a:buChar char="v"/>
            </a:pPr>
            <a:r>
              <a:rPr lang="nl-NL" dirty="0"/>
              <a:t>Subscription </a:t>
            </a:r>
            <a:r>
              <a:rPr lang="nl-NL" dirty="0" err="1"/>
              <a:t>based</a:t>
            </a:r>
            <a:r>
              <a:rPr lang="nl-NL" dirty="0"/>
              <a:t> model </a:t>
            </a:r>
            <a:r>
              <a:rPr lang="nl-NL" dirty="0" err="1"/>
              <a:t>with</a:t>
            </a:r>
            <a:r>
              <a:rPr lang="nl-NL" dirty="0"/>
              <a:t> </a:t>
            </a:r>
            <a:r>
              <a:rPr lang="nl-NL" dirty="0" err="1"/>
              <a:t>fixed</a:t>
            </a:r>
            <a:r>
              <a:rPr lang="nl-NL" dirty="0"/>
              <a:t> </a:t>
            </a:r>
            <a:r>
              <a:rPr lang="nl-NL" dirty="0" err="1"/>
              <a:t>and</a:t>
            </a:r>
            <a:r>
              <a:rPr lang="nl-NL" dirty="0"/>
              <a:t> </a:t>
            </a:r>
            <a:r>
              <a:rPr lang="nl-NL" dirty="0" err="1"/>
              <a:t>variable</a:t>
            </a:r>
            <a:r>
              <a:rPr lang="nl-NL" dirty="0"/>
              <a:t> component</a:t>
            </a:r>
          </a:p>
          <a:p>
            <a:pPr marL="571500" indent="-571500">
              <a:buFont typeface="Wingdings" pitchFamily="2" charset="2"/>
              <a:buChar char="v"/>
            </a:pPr>
            <a:r>
              <a:rPr lang="nl-NL" dirty="0"/>
              <a:t>10 </a:t>
            </a:r>
            <a:r>
              <a:rPr lang="nl-NL" dirty="0" err="1"/>
              <a:t>euros</a:t>
            </a:r>
            <a:r>
              <a:rPr lang="nl-NL" dirty="0"/>
              <a:t> per user per </a:t>
            </a:r>
            <a:r>
              <a:rPr lang="nl-NL" dirty="0" err="1"/>
              <a:t>month</a:t>
            </a:r>
            <a:r>
              <a:rPr lang="nl-NL" dirty="0"/>
              <a:t> (100 </a:t>
            </a:r>
            <a:r>
              <a:rPr lang="nl-NL" dirty="0" err="1"/>
              <a:t>euros</a:t>
            </a:r>
            <a:r>
              <a:rPr lang="nl-NL" dirty="0"/>
              <a:t> per </a:t>
            </a:r>
            <a:r>
              <a:rPr lang="nl-NL" dirty="0" err="1"/>
              <a:t>year</a:t>
            </a:r>
            <a:r>
              <a:rPr lang="nl-NL" dirty="0"/>
              <a:t> </a:t>
            </a:r>
            <a:r>
              <a:rPr lang="nl-NL" dirty="0" err="1"/>
              <a:t>if</a:t>
            </a:r>
            <a:r>
              <a:rPr lang="nl-NL" dirty="0"/>
              <a:t> </a:t>
            </a:r>
            <a:r>
              <a:rPr lang="nl-NL" dirty="0" err="1"/>
              <a:t>paid</a:t>
            </a:r>
            <a:r>
              <a:rPr lang="nl-NL" dirty="0"/>
              <a:t> </a:t>
            </a:r>
            <a:r>
              <a:rPr lang="nl-NL" dirty="0" err="1"/>
              <a:t>upfront</a:t>
            </a:r>
            <a:r>
              <a:rPr lang="nl-NL" dirty="0"/>
              <a:t>) </a:t>
            </a:r>
          </a:p>
          <a:p>
            <a:pPr marL="571500" indent="-571500">
              <a:buFont typeface="Wingdings" pitchFamily="2" charset="2"/>
              <a:buChar char="v"/>
            </a:pPr>
            <a:r>
              <a:rPr lang="nl-NL" dirty="0"/>
              <a:t>20 </a:t>
            </a:r>
            <a:r>
              <a:rPr lang="nl-NL" dirty="0" err="1"/>
              <a:t>euros</a:t>
            </a:r>
            <a:r>
              <a:rPr lang="nl-NL" dirty="0"/>
              <a:t> per </a:t>
            </a:r>
            <a:r>
              <a:rPr lang="nl-NL" dirty="0" err="1"/>
              <a:t>month</a:t>
            </a:r>
            <a:r>
              <a:rPr lang="nl-NL" dirty="0"/>
              <a:t> </a:t>
            </a:r>
            <a:r>
              <a:rPr lang="nl-NL" dirty="0" err="1"/>
              <a:t>for</a:t>
            </a:r>
            <a:r>
              <a:rPr lang="nl-NL" dirty="0"/>
              <a:t> </a:t>
            </a:r>
            <a:r>
              <a:rPr lang="nl-NL" dirty="0" err="1"/>
              <a:t>maintaining</a:t>
            </a:r>
            <a:r>
              <a:rPr lang="nl-NL" dirty="0"/>
              <a:t> a team profile page (200 </a:t>
            </a:r>
            <a:r>
              <a:rPr lang="nl-NL" dirty="0" err="1"/>
              <a:t>euros</a:t>
            </a:r>
            <a:r>
              <a:rPr lang="nl-NL" dirty="0"/>
              <a:t> per </a:t>
            </a:r>
            <a:r>
              <a:rPr lang="nl-NL" dirty="0" err="1"/>
              <a:t>year</a:t>
            </a:r>
            <a:r>
              <a:rPr lang="nl-NL" dirty="0"/>
              <a:t> </a:t>
            </a:r>
            <a:r>
              <a:rPr lang="nl-NL" dirty="0" err="1"/>
              <a:t>if</a:t>
            </a:r>
            <a:r>
              <a:rPr lang="nl-NL" dirty="0"/>
              <a:t> </a:t>
            </a:r>
            <a:r>
              <a:rPr lang="nl-NL" dirty="0" err="1"/>
              <a:t>paid</a:t>
            </a:r>
            <a:r>
              <a:rPr lang="nl-NL" dirty="0"/>
              <a:t> </a:t>
            </a:r>
            <a:r>
              <a:rPr lang="nl-NL" dirty="0" err="1"/>
              <a:t>upfront</a:t>
            </a:r>
            <a:r>
              <a:rPr lang="nl-NL" dirty="0"/>
              <a:t>)</a:t>
            </a:r>
          </a:p>
          <a:p>
            <a:pPr marL="571500" indent="-571500">
              <a:buFont typeface="Wingdings" pitchFamily="2" charset="2"/>
              <a:buChar char="v"/>
            </a:pPr>
            <a:r>
              <a:rPr lang="nl-NL" dirty="0"/>
              <a:t>250 </a:t>
            </a:r>
            <a:r>
              <a:rPr lang="nl-NL" dirty="0" err="1"/>
              <a:t>euros</a:t>
            </a:r>
            <a:r>
              <a:rPr lang="nl-NL" dirty="0"/>
              <a:t> </a:t>
            </a:r>
            <a:r>
              <a:rPr lang="nl-NL" dirty="0" err="1"/>
              <a:t>for</a:t>
            </a:r>
            <a:r>
              <a:rPr lang="nl-NL" dirty="0"/>
              <a:t> </a:t>
            </a:r>
            <a:r>
              <a:rPr lang="nl-NL" dirty="0" err="1"/>
              <a:t>publishing</a:t>
            </a:r>
            <a:r>
              <a:rPr lang="nl-NL" dirty="0"/>
              <a:t> a job (4 per team per </a:t>
            </a:r>
            <a:r>
              <a:rPr lang="nl-NL" dirty="0" err="1"/>
              <a:t>year</a:t>
            </a:r>
            <a:r>
              <a:rPr lang="nl-NL" dirty="0"/>
              <a:t>)</a:t>
            </a:r>
          </a:p>
          <a:p>
            <a:pPr marL="571500" indent="-571500">
              <a:buFont typeface="Wingdings" pitchFamily="2" charset="2"/>
              <a:buChar char="v"/>
            </a:pPr>
            <a:r>
              <a:rPr lang="nl-NL" dirty="0"/>
              <a:t>50 </a:t>
            </a:r>
            <a:r>
              <a:rPr lang="nl-NL" dirty="0" err="1"/>
              <a:t>euros</a:t>
            </a:r>
            <a:r>
              <a:rPr lang="nl-NL" dirty="0"/>
              <a:t> </a:t>
            </a:r>
            <a:r>
              <a:rPr lang="nl-NL" dirty="0" err="1"/>
              <a:t>for</a:t>
            </a:r>
            <a:r>
              <a:rPr lang="nl-NL" dirty="0"/>
              <a:t> a team job </a:t>
            </a:r>
            <a:r>
              <a:rPr lang="nl-NL" dirty="0" err="1"/>
              <a:t>application</a:t>
            </a:r>
            <a:r>
              <a:rPr lang="nl-NL" dirty="0"/>
              <a:t> (</a:t>
            </a:r>
            <a:r>
              <a:rPr lang="nl-NL" dirty="0" err="1"/>
              <a:t>request</a:t>
            </a:r>
            <a:r>
              <a:rPr lang="nl-NL" dirty="0"/>
              <a:t>) (2 </a:t>
            </a:r>
            <a:r>
              <a:rPr lang="nl-NL" dirty="0" err="1"/>
              <a:t>applications</a:t>
            </a:r>
            <a:r>
              <a:rPr lang="nl-NL" dirty="0"/>
              <a:t> per job) </a:t>
            </a:r>
          </a:p>
          <a:p>
            <a:pPr marL="571500" indent="-571500">
              <a:buFont typeface="Wingdings" pitchFamily="2" charset="2"/>
              <a:buChar char="v"/>
            </a:pPr>
            <a:r>
              <a:rPr lang="nl-NL" dirty="0"/>
              <a:t>500 </a:t>
            </a:r>
            <a:r>
              <a:rPr lang="nl-NL" dirty="0" err="1"/>
              <a:t>euros</a:t>
            </a:r>
            <a:r>
              <a:rPr lang="nl-NL" dirty="0"/>
              <a:t> </a:t>
            </a:r>
            <a:r>
              <a:rPr lang="nl-NL" dirty="0" err="1"/>
              <a:t>for</a:t>
            </a:r>
            <a:r>
              <a:rPr lang="nl-NL" dirty="0"/>
              <a:t> a </a:t>
            </a:r>
            <a:r>
              <a:rPr lang="nl-NL" dirty="0" err="1"/>
              <a:t>succesful</a:t>
            </a:r>
            <a:r>
              <a:rPr lang="nl-NL" dirty="0"/>
              <a:t> job </a:t>
            </a:r>
            <a:r>
              <a:rPr lang="nl-NL" dirty="0" err="1"/>
              <a:t>application</a:t>
            </a:r>
            <a:r>
              <a:rPr lang="nl-NL" dirty="0"/>
              <a:t> (1 </a:t>
            </a:r>
            <a:r>
              <a:rPr lang="nl-NL" dirty="0" err="1"/>
              <a:t>succesful</a:t>
            </a:r>
            <a:r>
              <a:rPr lang="nl-NL" dirty="0"/>
              <a:t> per team per </a:t>
            </a:r>
            <a:r>
              <a:rPr lang="nl-NL" dirty="0" err="1"/>
              <a:t>year</a:t>
            </a:r>
            <a:r>
              <a:rPr lang="nl-NL" dirty="0"/>
              <a:t>)</a:t>
            </a:r>
          </a:p>
        </p:txBody>
      </p:sp>
      <p:sp>
        <p:nvSpPr>
          <p:cNvPr id="69" name="Slide Number"/>
          <p:cNvSpPr txBox="1">
            <a:spLocks noGrp="1"/>
          </p:cNvSpPr>
          <p:nvPr>
            <p:ph type="sldNum" sz="quarter" idx="2"/>
          </p:nvPr>
        </p:nvSpPr>
        <p:spPr>
          <a:xfrm>
            <a:off x="12050092" y="12640270"/>
            <a:ext cx="283816" cy="4699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dirty="0"/>
          </a:p>
        </p:txBody>
      </p:sp>
      <p:sp>
        <p:nvSpPr>
          <p:cNvPr id="6" name="TextBox 5">
            <a:extLst>
              <a:ext uri="{FF2B5EF4-FFF2-40B4-BE49-F238E27FC236}">
                <a16:creationId xmlns:a16="http://schemas.microsoft.com/office/drawing/2014/main" id="{ADA28BDD-65EF-654D-B4BA-F927C6F22D2D}"/>
              </a:ext>
            </a:extLst>
          </p:cNvPr>
          <p:cNvSpPr txBox="1"/>
          <p:nvPr/>
        </p:nvSpPr>
        <p:spPr>
          <a:xfrm flipH="1">
            <a:off x="2048635" y="9033342"/>
            <a:ext cx="5833515" cy="2410916"/>
          </a:xfrm>
          <a:prstGeom prst="rect">
            <a:avLst/>
          </a:prstGeom>
          <a:solidFill>
            <a:srgbClr val="FFFFFF"/>
          </a:solidFill>
          <a:ln w="12700" cap="flat">
            <a:solidFill>
              <a:schemeClr val="bg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lang="en-NL" dirty="0"/>
              <a:t>1000 IT teams at ING</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rPr>
              <a:t> EURO 1 MILLION (fixed)</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DAB85CEF-5EAC-D44D-A480-0F1B8046950A}"/>
              </a:ext>
            </a:extLst>
          </p:cNvPr>
          <p:cNvSpPr txBox="1"/>
          <p:nvPr/>
        </p:nvSpPr>
        <p:spPr>
          <a:xfrm flipH="1">
            <a:off x="8536521" y="9033342"/>
            <a:ext cx="5833515" cy="2410916"/>
          </a:xfrm>
          <a:prstGeom prst="rect">
            <a:avLst/>
          </a:prstGeom>
          <a:solidFill>
            <a:srgbClr val="FFFFFF"/>
          </a:solidFill>
          <a:ln w="12700" cap="flat">
            <a:solidFill>
              <a:schemeClr val="bg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lang="en-NL" dirty="0"/>
              <a:t>1000 IT teams at ING</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rPr>
              <a:t> EURO 1.9 MILLION (variable)</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endParaRPr>
          </a:p>
        </p:txBody>
      </p:sp>
      <p:sp>
        <p:nvSpPr>
          <p:cNvPr id="8" name="TextBox 7">
            <a:extLst>
              <a:ext uri="{FF2B5EF4-FFF2-40B4-BE49-F238E27FC236}">
                <a16:creationId xmlns:a16="http://schemas.microsoft.com/office/drawing/2014/main" id="{0C41CAD2-9F0C-0B4C-A727-1B56B2686613}"/>
              </a:ext>
            </a:extLst>
          </p:cNvPr>
          <p:cNvSpPr txBox="1"/>
          <p:nvPr/>
        </p:nvSpPr>
        <p:spPr>
          <a:xfrm flipH="1">
            <a:off x="15721092" y="8802510"/>
            <a:ext cx="7117135" cy="3334246"/>
          </a:xfrm>
          <a:prstGeom prst="rect">
            <a:avLst/>
          </a:prstGeom>
          <a:solidFill>
            <a:srgbClr val="FFFFFF"/>
          </a:solidFill>
          <a:ln w="12700" cap="flat">
            <a:solidFill>
              <a:schemeClr val="bg2">
                <a:lumMod val="9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lang="en-NL" dirty="0"/>
              <a:t>3 MILLION</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rPr>
              <a:t>To break even </a:t>
            </a:r>
            <a:r>
              <a:rPr lang="en-NL" dirty="0">
                <a:solidFill>
                  <a:schemeClr val="tx1">
                    <a:lumMod val="50000"/>
                    <a:lumOff val="50000"/>
                  </a:schemeClr>
                </a:solidFill>
              </a:rPr>
              <a:t>120</a:t>
            </a:r>
            <a:r>
              <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rPr>
              <a:t> employees would need to stay </a:t>
            </a:r>
            <a:r>
              <a:rPr lang="en-NL" dirty="0">
                <a:solidFill>
                  <a:schemeClr val="tx1">
                    <a:lumMod val="50000"/>
                    <a:lumOff val="50000"/>
                  </a:schemeClr>
                </a:solidFill>
              </a:rPr>
              <a:t>one</a:t>
            </a:r>
            <a:r>
              <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rPr>
              <a:t> year longer (-1.5% turnover)</a:t>
            </a:r>
          </a:p>
          <a:p>
            <a:pPr marL="0" marR="0" indent="0" algn="ctr" defTabSz="825500" rtl="0" fontAlgn="auto" latinLnBrk="0" hangingPunct="0">
              <a:lnSpc>
                <a:spcPct val="100000"/>
              </a:lnSpc>
              <a:spcBef>
                <a:spcPts val="0"/>
              </a:spcBef>
              <a:spcAft>
                <a:spcPts val="0"/>
              </a:spcAft>
              <a:buClrTx/>
              <a:buSzTx/>
              <a:buFontTx/>
              <a:buNone/>
              <a:tabLst/>
            </a:pPr>
            <a:endParaRPr kumimoji="0" lang="en-NL" sz="3000" b="1" i="0" u="none" strike="noStrike" cap="none" spc="0" normalizeH="0" baseline="0" dirty="0">
              <a:ln>
                <a:noFill/>
              </a:ln>
              <a:solidFill>
                <a:schemeClr val="tx1">
                  <a:lumMod val="50000"/>
                  <a:lumOff val="50000"/>
                </a:schemeClr>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566630447"/>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ontserrat Extra Bold"/>
        <a:ea typeface="Montserrat Extra Bold"/>
        <a:cs typeface="Montserrat Extra Bold"/>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Montserrat Extra Bold"/>
        <a:ea typeface="Montserrat Extra Bold"/>
        <a:cs typeface="Montserrat Extra Bold"/>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4661</TotalTime>
  <Words>3201</Words>
  <Application>Microsoft Macintosh PowerPoint</Application>
  <PresentationFormat>Custom</PresentationFormat>
  <Paragraphs>347</Paragraphs>
  <Slides>26</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Helvetica</vt:lpstr>
      <vt:lpstr>Helvetica Neue</vt:lpstr>
      <vt:lpstr>Helvetica Neue Medium</vt:lpstr>
      <vt:lpstr>Montserrat Extra Bold</vt:lpstr>
      <vt:lpstr>ProximaNova-Regular</vt:lpstr>
      <vt:lpstr>Wingdings</vt:lpstr>
      <vt:lpstr>White</vt:lpstr>
      <vt:lpstr>TECH  DIAMONDS</vt:lpstr>
      <vt:lpstr>Elevator pitch</vt:lpstr>
      <vt:lpstr>problem</vt:lpstr>
      <vt:lpstr>ING Employee FIGURES</vt:lpstr>
      <vt:lpstr>ING IT VAcancies</vt:lpstr>
      <vt:lpstr>market</vt:lpstr>
      <vt:lpstr>solution</vt:lpstr>
      <vt:lpstr>demo TIME</vt:lpstr>
      <vt:lpstr>Business model</vt:lpstr>
      <vt:lpstr>HOW to start: The pace way of working</vt:lpstr>
      <vt:lpstr>KEY ASSUMPTIONS</vt:lpstr>
      <vt:lpstr>The pace way of working</vt:lpstr>
      <vt:lpstr>So, how to start?</vt:lpstr>
      <vt:lpstr>BUT who are you?</vt:lpstr>
      <vt:lpstr>thank you!</vt:lpstr>
      <vt:lpstr>traction</vt:lpstr>
      <vt:lpstr>Process: transparency first</vt:lpstr>
      <vt:lpstr>PowerPoint Presentation</vt:lpstr>
      <vt:lpstr>Customer/User (ALT Slide)</vt:lpstr>
      <vt:lpstr>Competition</vt:lpstr>
      <vt:lpstr>Go To Market </vt:lpstr>
      <vt:lpstr>team</vt:lpstr>
      <vt:lpstr>team members</vt:lpstr>
      <vt:lpstr>Financial Overview  (ALT Slide)</vt:lpstr>
      <vt:lpstr>funding</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template</dc:title>
  <cp:lastModifiedBy>Jeroen Bijlsma</cp:lastModifiedBy>
  <cp:revision>146</cp:revision>
  <dcterms:modified xsi:type="dcterms:W3CDTF">2021-10-15T13:44:20Z</dcterms:modified>
</cp:coreProperties>
</file>